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86" r:id="rId1"/>
    <p:sldMasterId id="2147483687" r:id="rId2"/>
  </p:sldMasterIdLst>
  <p:notesMasterIdLst>
    <p:notesMasterId r:id="rId5"/>
  </p:notesMasterIdLst>
  <p:handoutMasterIdLst>
    <p:handoutMasterId r:id="rId6"/>
  </p:handoutMasterIdLst>
  <p:sldIdLst>
    <p:sldId id="1080" r:id="rId3"/>
    <p:sldId id="1081" r:id="rId4"/>
  </p:sldIdLst>
  <p:sldSz cx="9144000" cy="6858000" type="letter"/>
  <p:notesSz cx="6858000" cy="91805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D9D6"/>
    <a:srgbClr val="DBE5E5"/>
    <a:srgbClr val="EAEAEA"/>
    <a:srgbClr val="FFFF00"/>
    <a:srgbClr val="800000"/>
    <a:srgbClr val="B6C9E4"/>
    <a:srgbClr val="9999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17" autoAdjust="0"/>
    <p:restoredTop sz="99850" autoAdjust="0"/>
  </p:normalViewPr>
  <p:slideViewPr>
    <p:cSldViewPr snapToGrid="0">
      <p:cViewPr varScale="1">
        <p:scale>
          <a:sx n="85" d="100"/>
          <a:sy n="85" d="100"/>
        </p:scale>
        <p:origin x="-653"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p:scale>
          <a:sx n="100" d="100"/>
          <a:sy n="100" d="100"/>
        </p:scale>
        <p:origin x="-677" y="576"/>
      </p:cViewPr>
      <p:guideLst>
        <p:guide orient="horz" pos="2893"/>
        <p:guide pos="2160"/>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2194" name="Rectangle 2"/>
          <p:cNvSpPr>
            <a:spLocks noGrp="1" noChangeArrowheads="1"/>
          </p:cNvSpPr>
          <p:nvPr>
            <p:ph type="hdr" sz="quarter"/>
          </p:nvPr>
        </p:nvSpPr>
        <p:spPr bwMode="auto">
          <a:xfrm>
            <a:off x="0" y="115888"/>
            <a:ext cx="735013" cy="274637"/>
          </a:xfrm>
          <a:prstGeom prst="rect">
            <a:avLst/>
          </a:prstGeom>
          <a:noFill/>
          <a:ln w="9525">
            <a:noFill/>
            <a:miter lim="800000"/>
            <a:headEnd/>
            <a:tailEnd/>
          </a:ln>
          <a:effectLst/>
        </p:spPr>
        <p:txBody>
          <a:bodyPr vert="horz" wrap="none" lIns="91363" tIns="45683" rIns="91363" bIns="45683" numCol="1" anchor="ctr" anchorCtr="0" compatLnSpc="1">
            <a:prstTxWarp prst="textNoShape">
              <a:avLst/>
            </a:prstTxWarp>
            <a:spAutoFit/>
          </a:bodyPr>
          <a:lstStyle>
            <a:lvl1pPr eaLnBrk="0" hangingPunct="0">
              <a:defRPr sz="1200" b="1">
                <a:solidFill>
                  <a:srgbClr val="FF0000"/>
                </a:solidFill>
                <a:latin typeface="Times New Roman" pitchFamily="18" charset="0"/>
              </a:defRPr>
            </a:lvl1pPr>
          </a:lstStyle>
          <a:p>
            <a:endParaRPr lang="en-US"/>
          </a:p>
        </p:txBody>
      </p:sp>
      <p:sp>
        <p:nvSpPr>
          <p:cNvPr id="392195" name="Rectangle 3"/>
          <p:cNvSpPr>
            <a:spLocks noGrp="1" noChangeArrowheads="1"/>
          </p:cNvSpPr>
          <p:nvPr>
            <p:ph type="dt" sz="quarter" idx="1"/>
          </p:nvPr>
        </p:nvSpPr>
        <p:spPr bwMode="auto">
          <a:xfrm>
            <a:off x="5934075" y="115888"/>
            <a:ext cx="896938" cy="274637"/>
          </a:xfrm>
          <a:prstGeom prst="rect">
            <a:avLst/>
          </a:prstGeom>
          <a:noFill/>
          <a:ln w="9525">
            <a:noFill/>
            <a:miter lim="800000"/>
            <a:headEnd/>
            <a:tailEnd/>
          </a:ln>
          <a:effectLst/>
        </p:spPr>
        <p:txBody>
          <a:bodyPr vert="horz" wrap="none" lIns="91363" tIns="45683" rIns="91363" bIns="45683" numCol="1" anchor="ctr" anchorCtr="0" compatLnSpc="1">
            <a:prstTxWarp prst="textNoShape">
              <a:avLst/>
            </a:prstTxWarp>
            <a:spAutoFit/>
          </a:bodyPr>
          <a:lstStyle>
            <a:lvl1pPr algn="r" eaLnBrk="0" hangingPunct="0">
              <a:defRPr sz="1200" b="1">
                <a:solidFill>
                  <a:srgbClr val="FF0000"/>
                </a:solidFill>
                <a:latin typeface="Times New Roman" pitchFamily="18" charset="0"/>
              </a:defRPr>
            </a:lvl1pPr>
          </a:lstStyle>
          <a:p>
            <a:endParaRPr lang="en-US"/>
          </a:p>
        </p:txBody>
      </p:sp>
      <p:sp>
        <p:nvSpPr>
          <p:cNvPr id="392196" name="Rectangle 4"/>
          <p:cNvSpPr>
            <a:spLocks noGrp="1" noChangeArrowheads="1"/>
          </p:cNvSpPr>
          <p:nvPr>
            <p:ph type="ftr" sz="quarter" idx="2"/>
          </p:nvPr>
        </p:nvSpPr>
        <p:spPr bwMode="auto">
          <a:xfrm>
            <a:off x="0" y="8905875"/>
            <a:ext cx="676275" cy="274638"/>
          </a:xfrm>
          <a:prstGeom prst="rect">
            <a:avLst/>
          </a:prstGeom>
          <a:noFill/>
          <a:ln w="9525">
            <a:noFill/>
            <a:miter lim="800000"/>
            <a:headEnd/>
            <a:tailEnd/>
          </a:ln>
          <a:effectLst/>
        </p:spPr>
        <p:txBody>
          <a:bodyPr vert="horz" wrap="none" lIns="91363" tIns="45683" rIns="91363" bIns="45683" numCol="1" anchor="b" anchorCtr="0" compatLnSpc="1">
            <a:prstTxWarp prst="textNoShape">
              <a:avLst/>
            </a:prstTxWarp>
            <a:spAutoFit/>
          </a:bodyPr>
          <a:lstStyle>
            <a:lvl1pPr eaLnBrk="0" hangingPunct="0">
              <a:defRPr sz="1200" b="1">
                <a:solidFill>
                  <a:srgbClr val="FF0000"/>
                </a:solidFill>
                <a:latin typeface="Times New Roman" pitchFamily="18" charset="0"/>
              </a:defRPr>
            </a:lvl1pPr>
          </a:lstStyle>
          <a:p>
            <a:endParaRPr lang="en-US"/>
          </a:p>
        </p:txBody>
      </p:sp>
      <p:sp>
        <p:nvSpPr>
          <p:cNvPr id="392197" name="Rectangle 5"/>
          <p:cNvSpPr>
            <a:spLocks noGrp="1" noChangeArrowheads="1"/>
          </p:cNvSpPr>
          <p:nvPr>
            <p:ph type="sldNum" sz="quarter" idx="3"/>
          </p:nvPr>
        </p:nvSpPr>
        <p:spPr bwMode="auto">
          <a:xfrm>
            <a:off x="6469063" y="8905875"/>
            <a:ext cx="361950" cy="274638"/>
          </a:xfrm>
          <a:prstGeom prst="rect">
            <a:avLst/>
          </a:prstGeom>
          <a:noFill/>
          <a:ln w="9525">
            <a:noFill/>
            <a:miter lim="800000"/>
            <a:headEnd/>
            <a:tailEnd/>
          </a:ln>
          <a:effectLst/>
        </p:spPr>
        <p:txBody>
          <a:bodyPr vert="horz" wrap="none" lIns="91363" tIns="45683" rIns="91363" bIns="45683" numCol="1" anchor="b" anchorCtr="0" compatLnSpc="1">
            <a:prstTxWarp prst="textNoShape">
              <a:avLst/>
            </a:prstTxWarp>
            <a:spAutoFit/>
          </a:bodyPr>
          <a:lstStyle>
            <a:lvl1pPr algn="r" eaLnBrk="0" hangingPunct="0">
              <a:defRPr sz="1200" b="1">
                <a:solidFill>
                  <a:srgbClr val="FF0000"/>
                </a:solidFill>
                <a:latin typeface="Times New Roman" pitchFamily="18" charset="0"/>
              </a:defRPr>
            </a:lvl1pPr>
          </a:lstStyle>
          <a:p>
            <a:fld id="{10EDD23A-C60D-4708-9F67-61F7A71E39B3}" type="slidenum">
              <a:rPr lang="en-US"/>
              <a:pPr/>
              <a:t>‹#›</a:t>
            </a:fld>
            <a:endParaRPr lang="en-US"/>
          </a:p>
        </p:txBody>
      </p:sp>
    </p:spTree>
    <p:extLst>
      <p:ext uri="{BB962C8B-B14F-4D97-AF65-F5344CB8AC3E}">
        <p14:creationId xmlns:p14="http://schemas.microsoft.com/office/powerpoint/2010/main" val="1096518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0275" tIns="45136" rIns="90275" bIns="45136" numCol="1" anchor="t" anchorCtr="0" compatLnSpc="1">
            <a:prstTxWarp prst="textNoShape">
              <a:avLst/>
            </a:prstTxWarp>
          </a:bodyPr>
          <a:lstStyle>
            <a:lvl1pPr defTabSz="903288" eaLnBrk="0" hangingPunct="0">
              <a:defRPr sz="1200">
                <a:latin typeface="Times New Roman" pitchFamily="18" charset="0"/>
              </a:defRPr>
            </a:lvl1pPr>
          </a:lstStyle>
          <a:p>
            <a:endParaRPr lang="en-US"/>
          </a:p>
        </p:txBody>
      </p:sp>
      <p:sp>
        <p:nvSpPr>
          <p:cNvPr id="74755" name="Rectangle 3"/>
          <p:cNvSpPr>
            <a:spLocks noGrp="1" noChangeArrowheads="1"/>
          </p:cNvSpPr>
          <p:nvPr>
            <p:ph type="dt" idx="1"/>
          </p:nvPr>
        </p:nvSpPr>
        <p:spPr bwMode="auto">
          <a:xfrm>
            <a:off x="3886200" y="0"/>
            <a:ext cx="2971800" cy="458788"/>
          </a:xfrm>
          <a:prstGeom prst="rect">
            <a:avLst/>
          </a:prstGeom>
          <a:noFill/>
          <a:ln w="9525">
            <a:noFill/>
            <a:miter lim="800000"/>
            <a:headEnd/>
            <a:tailEnd/>
          </a:ln>
          <a:effectLst/>
        </p:spPr>
        <p:txBody>
          <a:bodyPr vert="horz" wrap="square" lIns="90275" tIns="45136" rIns="90275" bIns="45136" numCol="1" anchor="t" anchorCtr="0" compatLnSpc="1">
            <a:prstTxWarp prst="textNoShape">
              <a:avLst/>
            </a:prstTxWarp>
          </a:bodyPr>
          <a:lstStyle>
            <a:lvl1pPr algn="r" defTabSz="903288" eaLnBrk="0" hangingPunct="0">
              <a:defRPr sz="1200">
                <a:latin typeface="Times New Roman" pitchFamily="18" charset="0"/>
              </a:defRPr>
            </a:lvl1pPr>
          </a:lstStyle>
          <a:p>
            <a:endParaRPr lang="en-US"/>
          </a:p>
        </p:txBody>
      </p:sp>
      <p:sp>
        <p:nvSpPr>
          <p:cNvPr id="74756" name="Rectangle 4"/>
          <p:cNvSpPr>
            <a:spLocks noGrp="1" noRot="1" noChangeAspect="1" noChangeArrowheads="1" noTextEdit="1"/>
          </p:cNvSpPr>
          <p:nvPr>
            <p:ph type="sldImg" idx="2"/>
          </p:nvPr>
        </p:nvSpPr>
        <p:spPr bwMode="auto">
          <a:xfrm>
            <a:off x="1143000" y="685800"/>
            <a:ext cx="4573588" cy="3430588"/>
          </a:xfrm>
          <a:prstGeom prst="rect">
            <a:avLst/>
          </a:prstGeom>
          <a:noFill/>
          <a:ln w="9525">
            <a:solidFill>
              <a:srgbClr val="000000"/>
            </a:solidFill>
            <a:miter lim="800000"/>
            <a:headEnd/>
            <a:tailEnd/>
          </a:ln>
          <a:effectLst/>
        </p:spPr>
      </p:sp>
      <p:sp>
        <p:nvSpPr>
          <p:cNvPr id="74757" name="Rectangle 5"/>
          <p:cNvSpPr>
            <a:spLocks noGrp="1" noChangeArrowheads="1"/>
          </p:cNvSpPr>
          <p:nvPr>
            <p:ph type="body" sz="quarter" idx="3"/>
          </p:nvPr>
        </p:nvSpPr>
        <p:spPr bwMode="auto">
          <a:xfrm>
            <a:off x="914400" y="4346575"/>
            <a:ext cx="5029200" cy="4117975"/>
          </a:xfrm>
          <a:prstGeom prst="rect">
            <a:avLst/>
          </a:prstGeom>
          <a:noFill/>
          <a:ln w="9525">
            <a:noFill/>
            <a:miter lim="800000"/>
            <a:headEnd/>
            <a:tailEnd/>
          </a:ln>
          <a:effectLst/>
        </p:spPr>
        <p:txBody>
          <a:bodyPr vert="horz" wrap="square" lIns="90275" tIns="45136" rIns="90275" bIns="4513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4758" name="Rectangle 6"/>
          <p:cNvSpPr>
            <a:spLocks noGrp="1" noChangeArrowheads="1"/>
          </p:cNvSpPr>
          <p:nvPr>
            <p:ph type="ftr" sz="quarter" idx="4"/>
          </p:nvPr>
        </p:nvSpPr>
        <p:spPr bwMode="auto">
          <a:xfrm>
            <a:off x="0" y="8691563"/>
            <a:ext cx="2971800" cy="458787"/>
          </a:xfrm>
          <a:prstGeom prst="rect">
            <a:avLst/>
          </a:prstGeom>
          <a:noFill/>
          <a:ln w="9525">
            <a:noFill/>
            <a:miter lim="800000"/>
            <a:headEnd/>
            <a:tailEnd/>
          </a:ln>
          <a:effectLst/>
        </p:spPr>
        <p:txBody>
          <a:bodyPr vert="horz" wrap="square" lIns="90275" tIns="45136" rIns="90275" bIns="45136" numCol="1" anchor="b" anchorCtr="0" compatLnSpc="1">
            <a:prstTxWarp prst="textNoShape">
              <a:avLst/>
            </a:prstTxWarp>
          </a:bodyPr>
          <a:lstStyle>
            <a:lvl1pPr defTabSz="903288" eaLnBrk="0" hangingPunct="0">
              <a:defRPr sz="1200">
                <a:latin typeface="Times New Roman" pitchFamily="18" charset="0"/>
              </a:defRPr>
            </a:lvl1pPr>
          </a:lstStyle>
          <a:p>
            <a:endParaRPr lang="en-US"/>
          </a:p>
        </p:txBody>
      </p:sp>
      <p:sp>
        <p:nvSpPr>
          <p:cNvPr id="74759" name="Rectangle 7"/>
          <p:cNvSpPr>
            <a:spLocks noGrp="1" noChangeArrowheads="1"/>
          </p:cNvSpPr>
          <p:nvPr>
            <p:ph type="sldNum" sz="quarter" idx="5"/>
          </p:nvPr>
        </p:nvSpPr>
        <p:spPr bwMode="auto">
          <a:xfrm>
            <a:off x="3886200" y="8691563"/>
            <a:ext cx="2971800" cy="458787"/>
          </a:xfrm>
          <a:prstGeom prst="rect">
            <a:avLst/>
          </a:prstGeom>
          <a:noFill/>
          <a:ln w="9525">
            <a:noFill/>
            <a:miter lim="800000"/>
            <a:headEnd/>
            <a:tailEnd/>
          </a:ln>
          <a:effectLst/>
        </p:spPr>
        <p:txBody>
          <a:bodyPr vert="horz" wrap="square" lIns="90275" tIns="45136" rIns="90275" bIns="45136" numCol="1" anchor="b" anchorCtr="0" compatLnSpc="1">
            <a:prstTxWarp prst="textNoShape">
              <a:avLst/>
            </a:prstTxWarp>
          </a:bodyPr>
          <a:lstStyle>
            <a:lvl1pPr algn="r" defTabSz="903288" eaLnBrk="0" hangingPunct="0">
              <a:defRPr sz="1200">
                <a:latin typeface="Times New Roman" pitchFamily="18" charset="0"/>
              </a:defRPr>
            </a:lvl1pPr>
          </a:lstStyle>
          <a:p>
            <a:fld id="{8F9C4D15-825C-4327-B5EE-306EB2703DEF}" type="slidenum">
              <a:rPr lang="en-US"/>
              <a:pPr/>
              <a:t>‹#›</a:t>
            </a:fld>
            <a:endParaRPr lang="en-US"/>
          </a:p>
        </p:txBody>
      </p:sp>
    </p:spTree>
    <p:extLst>
      <p:ext uri="{BB962C8B-B14F-4D97-AF65-F5344CB8AC3E}">
        <p14:creationId xmlns:p14="http://schemas.microsoft.com/office/powerpoint/2010/main" val="2896426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47432CE-9806-4151-A559-87FF10FB68F3}" type="slidenum">
              <a:rPr lang="en-US"/>
              <a:pPr/>
              <a:t>0</a:t>
            </a:fld>
            <a:endParaRPr lang="en-US"/>
          </a:p>
        </p:txBody>
      </p:sp>
      <p:sp>
        <p:nvSpPr>
          <p:cNvPr id="1452034" name="Rectangle 2"/>
          <p:cNvSpPr>
            <a:spLocks noGrp="1" noRot="1" noChangeAspect="1" noChangeArrowheads="1" noTextEdit="1"/>
          </p:cNvSpPr>
          <p:nvPr>
            <p:ph type="sldImg"/>
          </p:nvPr>
        </p:nvSpPr>
        <p:spPr>
          <a:ln/>
        </p:spPr>
      </p:sp>
      <p:sp>
        <p:nvSpPr>
          <p:cNvPr id="145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E741C94-1C31-484B-8985-E8C0801BCB9F}" type="slidenum">
              <a:rPr lang="en-US"/>
              <a:pPr/>
              <a:t>1</a:t>
            </a:fld>
            <a:endParaRPr lang="en-US"/>
          </a:p>
        </p:txBody>
      </p:sp>
      <p:sp>
        <p:nvSpPr>
          <p:cNvPr id="1397762" name="Rectangle 2"/>
          <p:cNvSpPr>
            <a:spLocks noGrp="1" noRot="1" noChangeAspect="1" noChangeArrowheads="1" noTextEdit="1"/>
          </p:cNvSpPr>
          <p:nvPr>
            <p:ph type="sldImg"/>
          </p:nvPr>
        </p:nvSpPr>
        <p:spPr>
          <a:ln/>
        </p:spPr>
      </p:sp>
      <p:sp>
        <p:nvSpPr>
          <p:cNvPr id="1397763" name="Rectangle 3"/>
          <p:cNvSpPr>
            <a:spLocks noGrp="1" noChangeArrowheads="1"/>
          </p:cNvSpPr>
          <p:nvPr>
            <p:ph type="body" idx="1"/>
          </p:nvPr>
        </p:nvSpPr>
        <p:spPr/>
        <p:txBody>
          <a:bodyPr/>
          <a:lstStyle/>
          <a:p>
            <a:pPr>
              <a:lnSpc>
                <a:spcPct val="80000"/>
              </a:lnSpc>
            </a:pPr>
            <a:r>
              <a:rPr lang="en-US" sz="800"/>
              <a:t>He had observed that on the day of the summer solstice, the midday sun shone to the bottom of a well in the town of Syene (Aswan). Figure 1. At the same time, he observed the sun was not directly overhead at Alexandria; instead, it cast a shadow with the vertical equal to 1/50th of a circle (7° 12'). To these observations, Eratosthenes applied certain "known" facts (1) that on the day of the summer solstice, the midday sun was directly over the line of the summer Tropic Zone (Tropic of Cancer)-Syene was therefore concluded to be on this line; (2) the linear distance between Alexandria and Syene was 500 miles; (3) Alexandria and Syene lay on a direct northsouth line. </a:t>
            </a:r>
          </a:p>
          <a:p>
            <a:pPr>
              <a:lnSpc>
                <a:spcPct val="80000"/>
              </a:lnSpc>
            </a:pPr>
            <a:r>
              <a:rPr lang="en-US" sz="800"/>
              <a:t>From these observations and "known" facts, Eratosthenes concluded that, since the angular deviation of the sun from the vertical at Alexandria was also the angle of the subtended arc, the linear distance between Alexandria and Syene was 1/50 of the circumference of the earth or 50 x 500 = 25,000 miles. A currently accepted value for the earth's circumference at the Equator is 24,901 miles, based upon the equatorial radius of the World Geodetic System (Chapter VIII). The actual unit of measure used by Eratosthenes was called the "stadia." No one knows for sure what the stadia that he used is in today's units. The measurements given above in miles were derived using one stadia equal to one-tenth statute mile. </a:t>
            </a:r>
          </a:p>
          <a:p>
            <a:pPr>
              <a:lnSpc>
                <a:spcPct val="80000"/>
              </a:lnSpc>
            </a:pPr>
            <a:r>
              <a:rPr lang="en-US" sz="800"/>
              <a:t>It is remarkable that such accuracy was obtained in view of the fact that most of the "known" facts and his observations were incorrect: (1) although it is true that the sun at noon is directly overhead at the Tropic of Cancer on the day of the summer solstice, it was erroneously concluded that Syene lay on the line. Actually, Syene is 37 miles to the north; (2) the true distance between Alexandria and Syene is 453 miles and not 500; (3) Syene lies 3° 30' east of the meridian of Alexandria; (4) the difference of latitude between Alexandria and Syene is 7° 5' rather than 7° 12' as Eratosthenes had concluded. </a:t>
            </a:r>
          </a:p>
          <a:p>
            <a:pPr>
              <a:lnSpc>
                <a:spcPct val="80000"/>
              </a:lnSpc>
            </a:pPr>
            <a:r>
              <a:rPr lang="en-US" sz="800"/>
              <a:t>Eratosthenes knew that on the summer solstice at local noon in the Ancient Egyptian city of Swenet (known in Greek as Syene) on the Tropic of Cancer, the sun would appear at the zenith, directly overhead. He also knew, from measurement, that in his hometown of Alexandria, the angle of elevation of the Sun would be 1/50 of a full circle (7°12') south of the zenith at the same time. Assuming that Alexandria was due north of Syene he concluded that the distance from Alexandria to Syene must be 1/50 of the total circumference of the Earth. His estimated distance between the cities was 5000 stadia (about 500 geographical miles or 950 km). He rounded the result to a final value of 700 stadia per degree, which implies a circumference of 252,000 stadia. The exact size of the stadion he used is frequently argued. The common Attic stadion was about 185 m, which would imply a circumference of 46,620 km, i.e. 16.3% too large. However, if we assume that Eratosthenes used the "Egyptian stadion"[1] of about 157.5 m, his measurement turns out to be 39,690 km, an error of less than 1%.[2]</a:t>
            </a:r>
          </a:p>
          <a:p>
            <a:pPr>
              <a:lnSpc>
                <a:spcPct val="80000"/>
              </a:lnSpc>
            </a:pPr>
            <a:r>
              <a:rPr lang="en-US" sz="800"/>
              <a:t>Although Eratosthenes' method was well founded, the accuracy of his calculation was inherently limited. The accuracy of Eratosthenes' measurement would have been reduced by the fact that Syene is slightly north of the Tropic of Cancer, is not directly south of Alexandria, and the Sun appears as a disk located at a finite distance from the Earth instead of as a point source of light at an infinite distance. There are other sources of experimental error: the greatest limitation to Eratosthenes' method was that, in antiquity, overland distance measurements were not reliable, especially for travel along the non-linear Nile which was traveled primarily by boat. So the accuracy of Eratosthenes' size of the earth is surprising.</a:t>
            </a:r>
          </a:p>
          <a:p>
            <a:pPr>
              <a:lnSpc>
                <a:spcPct val="80000"/>
              </a:lnSpc>
            </a:pPr>
            <a:r>
              <a:rPr lang="en-US" sz="800"/>
              <a:t>Eratosthenes' experiment was highly regarded at the time, and his estimate of the Earth’s size was accepted for hundreds of years afterwards. His method was used by Posidonius about 150 years later.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52400"/>
            <a:ext cx="21526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152400"/>
            <a:ext cx="6305550"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2117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3657600" y="6381750"/>
            <a:ext cx="2133600" cy="476250"/>
          </a:xfrm>
          <a:prstGeom prst="rect">
            <a:avLst/>
          </a:prstGeom>
        </p:spPr>
        <p:txBody>
          <a:bodyPr/>
          <a:lstStyle>
            <a:lvl1pPr>
              <a:defRPr/>
            </a:lvl1pPr>
          </a:lstStyle>
          <a:p>
            <a:fld id="{8F9F476E-4780-4499-A0FF-08C0F436A8D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2ECE0AB3-B72C-49AD-BF33-685D410F9618}"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A1F1FC5-5ABF-4D38-A163-B1589AC2F804}"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72D87226-5F8D-4F20-87E4-19EBBFE60E93}"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AFAD1629-231D-4AFB-9B4F-2889BDE9AD70}"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D13061BA-B96E-4DD2-902B-C5783A935194}"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219A0D8F-0992-4BA0-9A99-D878484329AB}"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E45479B-F622-42F5-B11C-BE2B37A1005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E731389-70F9-4F3E-8F3F-40C28F12138D}"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DD0EE1B-E80A-4A60-B9F4-EDA0F98D842A}"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67BFD29-D316-4C56-826C-D074DA38E60A}"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D2855EE-2004-46CC-9626-3AB55BC1258F}"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211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3657600" y="6381750"/>
            <a:ext cx="2133600" cy="476250"/>
          </a:xfrm>
        </p:spPr>
        <p:txBody>
          <a:bodyPr/>
          <a:lstStyle>
            <a:lvl1pPr>
              <a:defRPr/>
            </a:lvl1pPr>
          </a:lstStyle>
          <a:p>
            <a:fld id="{8F9F476E-4780-4499-A0FF-08C0F436A8D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7.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Picture 2" descr="image001"/>
          <p:cNvPicPr>
            <a:picLocks noChangeAspect="1" noChangeArrowheads="1"/>
          </p:cNvPicPr>
          <p:nvPr userDrawn="1"/>
        </p:nvPicPr>
        <p:blipFill>
          <a:blip r:embed="rId14" cstate="print"/>
          <a:srcRect/>
          <a:stretch>
            <a:fillRect/>
          </a:stretch>
        </p:blipFill>
        <p:spPr bwMode="auto">
          <a:xfrm>
            <a:off x="5257800" y="1447800"/>
            <a:ext cx="3886200" cy="2286000"/>
          </a:xfrm>
          <a:prstGeom prst="rect">
            <a:avLst/>
          </a:prstGeom>
          <a:noFill/>
        </p:spPr>
      </p:pic>
      <p:pic>
        <p:nvPicPr>
          <p:cNvPr id="14" name="Picture 5"/>
          <p:cNvPicPr>
            <a:picLocks noChangeAspect="1" noChangeArrowheads="1"/>
          </p:cNvPicPr>
          <p:nvPr userDrawn="1"/>
        </p:nvPicPr>
        <p:blipFill>
          <a:blip r:embed="rId15" cstate="print"/>
          <a:srcRect b="9144"/>
          <a:stretch>
            <a:fillRect/>
          </a:stretch>
        </p:blipFill>
        <p:spPr bwMode="auto">
          <a:xfrm>
            <a:off x="4035425" y="3387725"/>
            <a:ext cx="5108575" cy="3470275"/>
          </a:xfrm>
          <a:prstGeom prst="rect">
            <a:avLst/>
          </a:prstGeom>
          <a:noFill/>
          <a:ln w="9525">
            <a:noFill/>
            <a:miter lim="800000"/>
            <a:headEnd/>
            <a:tailEnd/>
          </a:ln>
          <a:effectLst/>
        </p:spPr>
      </p:pic>
      <p:grpSp>
        <p:nvGrpSpPr>
          <p:cNvPr id="1478660" name="Group 4"/>
          <p:cNvGrpSpPr>
            <a:grpSpLocks/>
          </p:cNvGrpSpPr>
          <p:nvPr/>
        </p:nvGrpSpPr>
        <p:grpSpPr bwMode="auto">
          <a:xfrm>
            <a:off x="0" y="-3175"/>
            <a:ext cx="9144000" cy="6861175"/>
            <a:chOff x="0" y="0"/>
            <a:chExt cx="5760" cy="4322"/>
          </a:xfrm>
        </p:grpSpPr>
        <p:grpSp>
          <p:nvGrpSpPr>
            <p:cNvPr id="1478661" name="Group 5"/>
            <p:cNvGrpSpPr>
              <a:grpSpLocks/>
            </p:cNvGrpSpPr>
            <p:nvPr userDrawn="1"/>
          </p:nvGrpSpPr>
          <p:grpSpPr bwMode="auto">
            <a:xfrm>
              <a:off x="0" y="0"/>
              <a:ext cx="5760" cy="4322"/>
              <a:chOff x="0" y="0"/>
              <a:chExt cx="5760" cy="4322"/>
            </a:xfrm>
          </p:grpSpPr>
          <p:pic>
            <p:nvPicPr>
              <p:cNvPr id="1478662" name="Picture 6" descr="ppt_camo_bkgrnd-03"/>
              <p:cNvPicPr>
                <a:picLocks noChangeAspect="1" noChangeArrowheads="1"/>
              </p:cNvPicPr>
              <p:nvPr userDrawn="1"/>
            </p:nvPicPr>
            <p:blipFill>
              <a:blip r:embed="rId16" cstate="print"/>
              <a:srcRect/>
              <a:stretch>
                <a:fillRect/>
              </a:stretch>
            </p:blipFill>
            <p:spPr bwMode="auto">
              <a:xfrm>
                <a:off x="0" y="0"/>
                <a:ext cx="5760" cy="4322"/>
              </a:xfrm>
              <a:prstGeom prst="rect">
                <a:avLst/>
              </a:prstGeom>
              <a:noFill/>
            </p:spPr>
          </p:pic>
          <p:pic>
            <p:nvPicPr>
              <p:cNvPr id="1478663" name="Picture 7" descr="white_curve"/>
              <p:cNvPicPr>
                <a:picLocks noChangeAspect="1" noChangeArrowheads="1"/>
              </p:cNvPicPr>
              <p:nvPr userDrawn="1"/>
            </p:nvPicPr>
            <p:blipFill>
              <a:blip r:embed="rId17" cstate="print"/>
              <a:srcRect/>
              <a:stretch>
                <a:fillRect/>
              </a:stretch>
            </p:blipFill>
            <p:spPr bwMode="auto">
              <a:xfrm>
                <a:off x="2502" y="990"/>
                <a:ext cx="3258" cy="3330"/>
              </a:xfrm>
              <a:prstGeom prst="rect">
                <a:avLst/>
              </a:prstGeom>
              <a:noFill/>
            </p:spPr>
          </p:pic>
        </p:grpSp>
        <p:pic>
          <p:nvPicPr>
            <p:cNvPr id="1478664" name="Picture 8" descr="USACE_logo"/>
            <p:cNvPicPr>
              <a:picLocks noChangeAspect="1" noChangeArrowheads="1"/>
            </p:cNvPicPr>
            <p:nvPr userDrawn="1"/>
          </p:nvPicPr>
          <p:blipFill>
            <a:blip r:embed="rId18" cstate="print"/>
            <a:srcRect/>
            <a:stretch>
              <a:fillRect/>
            </a:stretch>
          </p:blipFill>
          <p:spPr bwMode="auto">
            <a:xfrm>
              <a:off x="144" y="3201"/>
              <a:ext cx="864" cy="591"/>
            </a:xfrm>
            <a:prstGeom prst="rect">
              <a:avLst/>
            </a:prstGeom>
            <a:noFill/>
          </p:spPr>
        </p:pic>
      </p:grpSp>
      <p:sp>
        <p:nvSpPr>
          <p:cNvPr id="1478665" name="Line 9"/>
          <p:cNvSpPr>
            <a:spLocks noChangeShapeType="1"/>
          </p:cNvSpPr>
          <p:nvPr/>
        </p:nvSpPr>
        <p:spPr bwMode="auto">
          <a:xfrm>
            <a:off x="5334000" y="3352800"/>
            <a:ext cx="3810000" cy="0"/>
          </a:xfrm>
          <a:prstGeom prst="line">
            <a:avLst/>
          </a:prstGeom>
          <a:noFill/>
          <a:ln w="63500">
            <a:solidFill>
              <a:schemeClr val="bg1"/>
            </a:solidFill>
            <a:round/>
            <a:headEnd/>
            <a:tailEnd/>
          </a:ln>
          <a:effectLst/>
        </p:spPr>
        <p:txBody>
          <a:bodyPr/>
          <a:lstStyle/>
          <a:p>
            <a:endParaRPr lang="en-US"/>
          </a:p>
        </p:txBody>
      </p:sp>
      <p:sp>
        <p:nvSpPr>
          <p:cNvPr id="1478666" name="Rectangle 10"/>
          <p:cNvSpPr>
            <a:spLocks noGrp="1" noChangeArrowheads="1"/>
          </p:cNvSpPr>
          <p:nvPr>
            <p:ph type="title"/>
          </p:nvPr>
        </p:nvSpPr>
        <p:spPr bwMode="auto">
          <a:xfrm>
            <a:off x="76200" y="152400"/>
            <a:ext cx="6324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PRESENTATION TITLE</a:t>
            </a:r>
          </a:p>
        </p:txBody>
      </p:sp>
      <p:sp>
        <p:nvSpPr>
          <p:cNvPr id="1478667" name="Text Box 11"/>
          <p:cNvSpPr txBox="1">
            <a:spLocks noChangeArrowheads="1"/>
          </p:cNvSpPr>
          <p:nvPr/>
        </p:nvSpPr>
        <p:spPr bwMode="auto">
          <a:xfrm>
            <a:off x="136525" y="6096000"/>
            <a:ext cx="3597275" cy="549275"/>
          </a:xfrm>
          <a:prstGeom prst="rect">
            <a:avLst/>
          </a:prstGeom>
          <a:noFill/>
          <a:ln w="9525">
            <a:noFill/>
            <a:miter lim="800000"/>
            <a:headEnd/>
            <a:tailEnd/>
          </a:ln>
          <a:effectLst/>
        </p:spPr>
        <p:txBody>
          <a:bodyPr>
            <a:spAutoFit/>
          </a:bodyPr>
          <a:lstStyle/>
          <a:p>
            <a:r>
              <a:rPr lang="en-US" sz="1200" b="1"/>
              <a:t>US Army Corps of Engineers</a:t>
            </a:r>
          </a:p>
          <a:p>
            <a:r>
              <a:rPr lang="en-US" b="1"/>
              <a:t>BUILDING STRONG</a:t>
            </a:r>
            <a:r>
              <a:rPr lang="en-US" sz="1400" b="1" baseline="-25000"/>
              <a:t>®</a:t>
            </a:r>
          </a:p>
        </p:txBody>
      </p:sp>
      <p:sp>
        <p:nvSpPr>
          <p:cNvPr id="1478668" name="Text Box 12"/>
          <p:cNvSpPr txBox="1">
            <a:spLocks noChangeArrowheads="1"/>
          </p:cNvSpPr>
          <p:nvPr userDrawn="1"/>
        </p:nvSpPr>
        <p:spPr bwMode="auto">
          <a:xfrm>
            <a:off x="8545513" y="6646863"/>
            <a:ext cx="750887" cy="244475"/>
          </a:xfrm>
          <a:prstGeom prst="rect">
            <a:avLst/>
          </a:prstGeom>
          <a:noFill/>
          <a:ln w="9525">
            <a:noFill/>
            <a:miter lim="800000"/>
            <a:headEnd/>
            <a:tailEnd/>
          </a:ln>
          <a:effectLst/>
        </p:spPr>
        <p:txBody>
          <a:bodyPr>
            <a:spAutoFit/>
          </a:bodyPr>
          <a:lstStyle/>
          <a:p>
            <a:pPr algn="ctr" eaLnBrk="0" hangingPunct="0">
              <a:spcBef>
                <a:spcPct val="50000"/>
              </a:spcBef>
            </a:pPr>
            <a:fld id="{6D7612C3-A51F-47D0-A4A0-636A08A5624E}" type="slidenum">
              <a:rPr lang="en-US" sz="1000" b="1"/>
              <a:pPr algn="ctr" eaLnBrk="0" hangingPunct="0">
                <a:spcBef>
                  <a:spcPct val="50000"/>
                </a:spcBef>
              </a:pPr>
              <a:t>‹#›</a:t>
            </a:fld>
            <a:r>
              <a:rPr lang="en-US" sz="1000" b="1"/>
              <a:t>/13</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11" r:id="rId12"/>
  </p:sldLayoutIdLst>
  <p:transition>
    <p:fade/>
  </p:transition>
  <p:timing>
    <p:tnLst>
      <p:par>
        <p:cTn id="1" dur="indefinite" restart="never" nodeType="tmRoot"/>
      </p:par>
    </p:tnLst>
  </p:timing>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Arial" charset="0"/>
        </a:defRPr>
      </a:lvl2pPr>
      <a:lvl3pPr algn="l" rtl="0" fontAlgn="base">
        <a:spcBef>
          <a:spcPct val="0"/>
        </a:spcBef>
        <a:spcAft>
          <a:spcPct val="0"/>
        </a:spcAft>
        <a:defRPr sz="3600" b="1">
          <a:solidFill>
            <a:schemeClr val="tx2"/>
          </a:solidFill>
          <a:latin typeface="Arial" charset="0"/>
        </a:defRPr>
      </a:lvl3pPr>
      <a:lvl4pPr algn="l" rtl="0" fontAlgn="base">
        <a:spcBef>
          <a:spcPct val="0"/>
        </a:spcBef>
        <a:spcAft>
          <a:spcPct val="0"/>
        </a:spcAft>
        <a:defRPr sz="3600" b="1">
          <a:solidFill>
            <a:schemeClr val="tx2"/>
          </a:solidFill>
          <a:latin typeface="Arial" charset="0"/>
        </a:defRPr>
      </a:lvl4pPr>
      <a:lvl5pPr algn="l" rtl="0" fontAlgn="base">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48070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80707"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1480708" name="Rectangle 4"/>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fld id="{998F0FB4-2AF9-4126-834F-6D57FECF2CCA}" type="slidenum">
              <a:rPr lang="en-US"/>
              <a:pPr/>
              <a:t>‹#›</a:t>
            </a:fld>
            <a:endParaRPr lang="en-US"/>
          </a:p>
        </p:txBody>
      </p:sp>
      <p:pic>
        <p:nvPicPr>
          <p:cNvPr id="1480709" name="Picture 5" descr="USACE_logo"/>
          <p:cNvPicPr>
            <a:picLocks noChangeAspect="1" noChangeArrowheads="1"/>
          </p:cNvPicPr>
          <p:nvPr/>
        </p:nvPicPr>
        <p:blipFill>
          <a:blip r:embed="rId15" cstate="print"/>
          <a:srcRect/>
          <a:stretch>
            <a:fillRect/>
          </a:stretch>
        </p:blipFill>
        <p:spPr bwMode="auto">
          <a:xfrm>
            <a:off x="8004175" y="5715000"/>
            <a:ext cx="758825" cy="519113"/>
          </a:xfrm>
          <a:prstGeom prst="rect">
            <a:avLst/>
          </a:prstGeom>
          <a:noFill/>
        </p:spPr>
      </p:pic>
      <p:sp>
        <p:nvSpPr>
          <p:cNvPr id="1480710" name="Text Box 6"/>
          <p:cNvSpPr txBox="1">
            <a:spLocks noChangeArrowheads="1"/>
          </p:cNvSpPr>
          <p:nvPr/>
        </p:nvSpPr>
        <p:spPr bwMode="auto">
          <a:xfrm>
            <a:off x="6223000" y="6416675"/>
            <a:ext cx="2606675" cy="212725"/>
          </a:xfrm>
          <a:prstGeom prst="rect">
            <a:avLst/>
          </a:prstGeom>
          <a:noFill/>
          <a:ln w="9525">
            <a:noFill/>
            <a:miter lim="800000"/>
            <a:headEnd/>
            <a:tailEnd/>
          </a:ln>
          <a:effectLst/>
        </p:spPr>
        <p:txBody>
          <a:bodyPr lIns="0" tIns="0" rIns="0" bIns="0">
            <a:spAutoFit/>
          </a:bodyPr>
          <a:lstStyle/>
          <a:p>
            <a:pPr algn="r"/>
            <a:r>
              <a:rPr lang="en-US" sz="1400" b="1"/>
              <a:t>BUILDING STRONG</a:t>
            </a:r>
            <a:r>
              <a:rPr lang="en-US" sz="1400" b="1" baseline="-25000"/>
              <a:t>®</a:t>
            </a:r>
          </a:p>
        </p:txBody>
      </p:sp>
      <p:sp>
        <p:nvSpPr>
          <p:cNvPr id="1480711" name="Line 7"/>
          <p:cNvSpPr>
            <a:spLocks noChangeShapeType="1"/>
          </p:cNvSpPr>
          <p:nvPr/>
        </p:nvSpPr>
        <p:spPr bwMode="auto">
          <a:xfrm flipH="1">
            <a:off x="457200" y="6324600"/>
            <a:ext cx="8229600" cy="0"/>
          </a:xfrm>
          <a:prstGeom prst="line">
            <a:avLst/>
          </a:prstGeom>
          <a:noFill/>
          <a:ln w="9525">
            <a:solidFill>
              <a:schemeClr val="tx1"/>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SzPct val="75000"/>
        <a:buFont typeface="Arial" charset="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fontAlgn="base">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gif"/><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7010400" y="6381750"/>
            <a:ext cx="2133600" cy="476250"/>
          </a:xfrm>
          <a:prstGeom prst="rect">
            <a:avLst/>
          </a:prstGeom>
        </p:spPr>
        <p:txBody>
          <a:bodyPr/>
          <a:lstStyle/>
          <a:p>
            <a:fld id="{DDF127CB-CEA9-408D-83D9-7A43F1C2D82C}" type="slidenum">
              <a:rPr lang="en-US"/>
              <a:pPr/>
              <a:t>0</a:t>
            </a:fld>
            <a:endParaRPr lang="en-US"/>
          </a:p>
        </p:txBody>
      </p:sp>
      <p:pic>
        <p:nvPicPr>
          <p:cNvPr id="1451018" name="Picture 10">
            <a:hlinkClick r:id="" action="ppaction://hlinkshowjump?jump=endshow"/>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451021" name="Picture 1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1524000"/>
            <a:ext cx="3160713" cy="5334000"/>
          </a:xfrm>
          <a:prstGeom prst="rect">
            <a:avLst/>
          </a:prstGeom>
          <a:noFill/>
          <a:ln w="12700">
            <a:noFill/>
            <a:miter lim="800000"/>
            <a:headEnd/>
            <a:tailEnd/>
          </a:ln>
          <a:effectLst/>
        </p:spPr>
      </p:pic>
      <p:sp>
        <p:nvSpPr>
          <p:cNvPr id="8" name="Rectangle 7"/>
          <p:cNvSpPr/>
          <p:nvPr/>
        </p:nvSpPr>
        <p:spPr>
          <a:xfrm>
            <a:off x="1413763" y="691992"/>
            <a:ext cx="6902332" cy="144655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cap="none" spc="0" dirty="0" smtClean="0">
                <a:ln w="11430"/>
                <a:solidFill>
                  <a:schemeClr val="tx1">
                    <a:lumMod val="95000"/>
                    <a:lumOff val="5000"/>
                  </a:schemeClr>
                </a:solidFill>
                <a:effectLst>
                  <a:outerShdw blurRad="50800" dist="39000" dir="5460000" algn="tl">
                    <a:srgbClr val="000000">
                      <a:alpha val="38000"/>
                    </a:srgbClr>
                  </a:outerShdw>
                </a:effectLst>
              </a:rPr>
              <a:t>Questions?</a:t>
            </a:r>
            <a:endParaRPr lang="en-US" sz="8800" b="1" cap="none" spc="0" dirty="0">
              <a:ln w="11430"/>
              <a:solidFill>
                <a:schemeClr val="tx1">
                  <a:lumMod val="95000"/>
                  <a:lumOff val="5000"/>
                </a:schemeClr>
              </a:solidFill>
              <a:effectLst>
                <a:outerShdw blurRad="50800" dist="39000" dir="5460000" algn="tl">
                  <a:srgbClr val="000000">
                    <a:alpha val="38000"/>
                  </a:srgbClr>
                </a:outerShdw>
              </a:effectLst>
            </a:endParaRPr>
          </a:p>
        </p:txBody>
      </p:sp>
      <p:pic>
        <p:nvPicPr>
          <p:cNvPr id="9" name="Picture 8" descr="MrWilliam.jpg"/>
          <p:cNvPicPr>
            <a:picLocks noChangeAspect="1"/>
          </p:cNvPicPr>
          <p:nvPr/>
        </p:nvPicPr>
        <p:blipFill>
          <a:blip r:embed="rId5" cstate="print">
            <a:clrChange>
              <a:clrFrom>
                <a:srgbClr val="DE1C41"/>
              </a:clrFrom>
              <a:clrTo>
                <a:srgbClr val="DE1C41">
                  <a:alpha val="0"/>
                </a:srgbClr>
              </a:clrTo>
            </a:clrChange>
          </a:blip>
          <a:stretch>
            <a:fillRect/>
          </a:stretch>
        </p:blipFill>
        <p:spPr>
          <a:xfrm>
            <a:off x="6522510" y="3821152"/>
            <a:ext cx="2439362" cy="3036848"/>
          </a:xfrm>
          <a:prstGeom prst="rect">
            <a:avLst/>
          </a:prstGeom>
        </p:spPr>
      </p:pic>
      <p:pic>
        <p:nvPicPr>
          <p:cNvPr id="10" name="Picture 9" descr="kids.jpg"/>
          <p:cNvPicPr>
            <a:picLocks noChangeAspect="1"/>
          </p:cNvPicPr>
          <p:nvPr/>
        </p:nvPicPr>
        <p:blipFill>
          <a:blip r:embed="rId6" cstate="print">
            <a:clrChange>
              <a:clrFrom>
                <a:srgbClr val="E101DE"/>
              </a:clrFrom>
              <a:clrTo>
                <a:srgbClr val="E101DE">
                  <a:alpha val="0"/>
                </a:srgbClr>
              </a:clrTo>
            </a:clrChange>
          </a:blip>
          <a:stretch>
            <a:fillRect/>
          </a:stretch>
        </p:blipFill>
        <p:spPr>
          <a:xfrm>
            <a:off x="1598342" y="4330615"/>
            <a:ext cx="6200078" cy="2527385"/>
          </a:xfrm>
          <a:prstGeom prst="rect">
            <a:avLst/>
          </a:prstGeom>
        </p:spPr>
      </p:pic>
    </p:spTree>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500"/>
                                  </p:stCondLst>
                                  <p:childTnLst>
                                    <p:set>
                                      <p:cBhvr>
                                        <p:cTn id="6" dur="1" fill="hold">
                                          <p:stCondLst>
                                            <p:cond delay="0"/>
                                          </p:stCondLst>
                                        </p:cTn>
                                        <p:tgtEl>
                                          <p:spTgt spid="1451021"/>
                                        </p:tgtEl>
                                        <p:attrNameLst>
                                          <p:attrName>style.visibility</p:attrName>
                                        </p:attrNameLst>
                                      </p:cBhvr>
                                      <p:to>
                                        <p:strVal val="visible"/>
                                      </p:to>
                                    </p:set>
                                    <p:anim calcmode="lin" valueType="num">
                                      <p:cBhvr additive="base">
                                        <p:cTn id="7" dur="500" fill="hold"/>
                                        <p:tgtEl>
                                          <p:spTgt spid="1451021"/>
                                        </p:tgtEl>
                                        <p:attrNameLst>
                                          <p:attrName>ppt_x</p:attrName>
                                        </p:attrNameLst>
                                      </p:cBhvr>
                                      <p:tavLst>
                                        <p:tav tm="0">
                                          <p:val>
                                            <p:strVal val="#ppt_x"/>
                                          </p:val>
                                        </p:tav>
                                        <p:tav tm="100000">
                                          <p:val>
                                            <p:strVal val="#ppt_x"/>
                                          </p:val>
                                        </p:tav>
                                      </p:tavLst>
                                    </p:anim>
                                    <p:anim calcmode="lin" valueType="num">
                                      <p:cBhvr additive="base">
                                        <p:cTn id="8" dur="500" fill="hold"/>
                                        <p:tgtEl>
                                          <p:spTgt spid="1451021"/>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3"/>
          <p:cNvSpPr>
            <a:spLocks noGrp="1"/>
          </p:cNvSpPr>
          <p:nvPr>
            <p:ph type="sldNum" sz="quarter" idx="10"/>
          </p:nvPr>
        </p:nvSpPr>
        <p:spPr>
          <a:xfrm>
            <a:off x="7010400" y="6381750"/>
            <a:ext cx="2133600" cy="476250"/>
          </a:xfrm>
          <a:prstGeom prst="rect">
            <a:avLst/>
          </a:prstGeom>
        </p:spPr>
        <p:txBody>
          <a:bodyPr/>
          <a:lstStyle/>
          <a:p>
            <a:fld id="{F8115AA4-5DE1-4E82-90EA-494455542FB2}" type="slidenum">
              <a:rPr lang="en-US"/>
              <a:pPr/>
              <a:t>1</a:t>
            </a:fld>
            <a:endParaRPr lang="en-US"/>
          </a:p>
        </p:txBody>
      </p:sp>
      <p:pic>
        <p:nvPicPr>
          <p:cNvPr id="34" name="Picture 38" descr="m35"/>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35" name="Picture 2"/>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0" y="1790700"/>
            <a:ext cx="4525963" cy="5067300"/>
          </a:xfrm>
          <a:prstGeom prst="rect">
            <a:avLst/>
          </a:prstGeom>
          <a:noFill/>
        </p:spPr>
      </p:pic>
      <p:pic>
        <p:nvPicPr>
          <p:cNvPr id="38" name="Picture 3"/>
          <p:cNvPicPr>
            <a:picLocks noChangeAspect="1" noChangeArrowheads="1"/>
          </p:cNvPicPr>
          <p:nvPr/>
        </p:nvPicPr>
        <p:blipFill>
          <a:blip r:embed="rId5" cstate="print"/>
          <a:srcRect/>
          <a:stretch>
            <a:fillRect/>
          </a:stretch>
        </p:blipFill>
        <p:spPr bwMode="auto">
          <a:xfrm>
            <a:off x="4191000" y="0"/>
            <a:ext cx="2743200" cy="2630488"/>
          </a:xfrm>
          <a:prstGeom prst="rect">
            <a:avLst/>
          </a:prstGeom>
          <a:noFill/>
        </p:spPr>
      </p:pic>
      <p:sp>
        <p:nvSpPr>
          <p:cNvPr id="41" name="Text Box 5"/>
          <p:cNvSpPr txBox="1">
            <a:spLocks noChangeArrowheads="1"/>
          </p:cNvSpPr>
          <p:nvPr/>
        </p:nvSpPr>
        <p:spPr bwMode="auto">
          <a:xfrm>
            <a:off x="5270500" y="5556250"/>
            <a:ext cx="3325813" cy="1054100"/>
          </a:xfrm>
          <a:prstGeom prst="rect">
            <a:avLst/>
          </a:prstGeom>
          <a:noFill/>
          <a:ln w="9525">
            <a:noFill/>
            <a:miter lim="800000"/>
            <a:headEnd/>
            <a:tailEnd/>
          </a:ln>
          <a:effectLst/>
        </p:spPr>
        <p:txBody>
          <a:bodyPr>
            <a:spAutoFit/>
          </a:bodyPr>
          <a:lstStyle/>
          <a:p>
            <a:pPr algn="ctr" eaLnBrk="0" hangingPunct="0">
              <a:spcBef>
                <a:spcPct val="50000"/>
              </a:spcBef>
            </a:pPr>
            <a:r>
              <a:rPr lang="en-US" sz="3600" b="1">
                <a:solidFill>
                  <a:srgbClr val="FFFF00"/>
                </a:solidFill>
              </a:rPr>
              <a:t>Eratosthenes</a:t>
            </a:r>
          </a:p>
          <a:p>
            <a:pPr algn="ctr" eaLnBrk="0" hangingPunct="0">
              <a:spcBef>
                <a:spcPct val="50000"/>
              </a:spcBef>
            </a:pPr>
            <a:r>
              <a:rPr lang="en-US" sz="1400" b="1">
                <a:solidFill>
                  <a:srgbClr val="FFFF00"/>
                </a:solidFill>
              </a:rPr>
              <a:t>Egypt about 240 BC</a:t>
            </a:r>
            <a:r>
              <a:rPr lang="en-US"/>
              <a:t> </a:t>
            </a:r>
          </a:p>
        </p:txBody>
      </p:sp>
      <p:grpSp>
        <p:nvGrpSpPr>
          <p:cNvPr id="42" name="Group 6"/>
          <p:cNvGrpSpPr>
            <a:grpSpLocks/>
          </p:cNvGrpSpPr>
          <p:nvPr/>
        </p:nvGrpSpPr>
        <p:grpSpPr bwMode="auto">
          <a:xfrm>
            <a:off x="3394075" y="1606550"/>
            <a:ext cx="873125" cy="1111250"/>
            <a:chOff x="642" y="491"/>
            <a:chExt cx="550" cy="700"/>
          </a:xfrm>
        </p:grpSpPr>
        <p:sp>
          <p:nvSpPr>
            <p:cNvPr id="43" name="Oval 7"/>
            <p:cNvSpPr>
              <a:spLocks noChangeArrowheads="1"/>
            </p:cNvSpPr>
            <p:nvPr/>
          </p:nvSpPr>
          <p:spPr bwMode="auto">
            <a:xfrm>
              <a:off x="642" y="491"/>
              <a:ext cx="550" cy="550"/>
            </a:xfrm>
            <a:prstGeom prst="ellipse">
              <a:avLst/>
            </a:prstGeom>
            <a:noFill/>
            <a:ln w="28575">
              <a:solidFill>
                <a:srgbClr val="FFFF00"/>
              </a:solidFill>
              <a:round/>
              <a:headEnd/>
              <a:tailEnd/>
            </a:ln>
            <a:effectLst/>
          </p:spPr>
          <p:txBody>
            <a:bodyPr wrap="none" anchor="ctr">
              <a:spAutoFit/>
            </a:bodyPr>
            <a:lstStyle/>
            <a:p>
              <a:endParaRPr lang="en-US"/>
            </a:p>
          </p:txBody>
        </p:sp>
        <p:sp>
          <p:nvSpPr>
            <p:cNvPr id="44" name="Rectangle 8"/>
            <p:cNvSpPr>
              <a:spLocks noChangeArrowheads="1"/>
            </p:cNvSpPr>
            <p:nvPr/>
          </p:nvSpPr>
          <p:spPr bwMode="auto">
            <a:xfrm rot="2727502">
              <a:off x="557" y="576"/>
              <a:ext cx="700" cy="529"/>
            </a:xfrm>
            <a:prstGeom prst="rect">
              <a:avLst/>
            </a:prstGeom>
            <a:solidFill>
              <a:schemeClr val="tx1"/>
            </a:solidFill>
            <a:ln w="9525">
              <a:solidFill>
                <a:schemeClr val="tx1"/>
              </a:solidFill>
              <a:miter lim="800000"/>
              <a:headEnd/>
              <a:tailEnd/>
            </a:ln>
            <a:effectLst/>
          </p:spPr>
          <p:txBody>
            <a:bodyPr wrap="none" anchor="ctr">
              <a:spAutoFit/>
            </a:bodyPr>
            <a:lstStyle/>
            <a:p>
              <a:endParaRPr lang="en-US"/>
            </a:p>
          </p:txBody>
        </p:sp>
      </p:grpSp>
      <p:pic>
        <p:nvPicPr>
          <p:cNvPr id="45" name="Picture 9"/>
          <p:cNvPicPr>
            <a:picLocks noChangeAspect="1" noChangeArrowheads="1"/>
          </p:cNvPicPr>
          <p:nvPr/>
        </p:nvPicPr>
        <p:blipFill>
          <a:blip r:embed="rId6" cstate="print"/>
          <a:srcRect/>
          <a:stretch>
            <a:fillRect/>
          </a:stretch>
        </p:blipFill>
        <p:spPr bwMode="auto">
          <a:xfrm>
            <a:off x="5440363" y="882650"/>
            <a:ext cx="3325812" cy="4640263"/>
          </a:xfrm>
          <a:prstGeom prst="rect">
            <a:avLst/>
          </a:prstGeom>
          <a:noFill/>
          <a:ln w="9525">
            <a:noFill/>
            <a:miter lim="800000"/>
            <a:headEnd/>
            <a:tailEnd/>
          </a:ln>
          <a:effectLst/>
        </p:spPr>
      </p:pic>
      <p:grpSp>
        <p:nvGrpSpPr>
          <p:cNvPr id="46" name="Group 10"/>
          <p:cNvGrpSpPr>
            <a:grpSpLocks/>
          </p:cNvGrpSpPr>
          <p:nvPr/>
        </p:nvGrpSpPr>
        <p:grpSpPr bwMode="auto">
          <a:xfrm>
            <a:off x="3622675" y="3382963"/>
            <a:ext cx="1817688" cy="366712"/>
            <a:chOff x="2282" y="2131"/>
            <a:chExt cx="1145" cy="231"/>
          </a:xfrm>
        </p:grpSpPr>
        <p:sp>
          <p:nvSpPr>
            <p:cNvPr id="47" name="Text Box 11"/>
            <p:cNvSpPr txBox="1">
              <a:spLocks noChangeArrowheads="1"/>
            </p:cNvSpPr>
            <p:nvPr/>
          </p:nvSpPr>
          <p:spPr bwMode="auto">
            <a:xfrm>
              <a:off x="2446" y="2131"/>
              <a:ext cx="981" cy="231"/>
            </a:xfrm>
            <a:prstGeom prst="rect">
              <a:avLst/>
            </a:prstGeom>
            <a:noFill/>
            <a:ln w="9525">
              <a:noFill/>
              <a:miter lim="800000"/>
              <a:headEnd/>
              <a:tailEnd/>
            </a:ln>
            <a:effectLst/>
          </p:spPr>
          <p:txBody>
            <a:bodyPr>
              <a:spAutoFit/>
            </a:bodyPr>
            <a:lstStyle/>
            <a:p>
              <a:pPr algn="ctr" eaLnBrk="0" hangingPunct="0">
                <a:spcBef>
                  <a:spcPct val="50000"/>
                </a:spcBef>
              </a:pPr>
              <a:r>
                <a:rPr lang="en-US">
                  <a:solidFill>
                    <a:srgbClr val="FFFF00"/>
                  </a:solidFill>
                </a:rPr>
                <a:t>Syene</a:t>
              </a:r>
            </a:p>
          </p:txBody>
        </p:sp>
        <p:sp>
          <p:nvSpPr>
            <p:cNvPr id="48" name="Line 12"/>
            <p:cNvSpPr>
              <a:spLocks noChangeShapeType="1"/>
            </p:cNvSpPr>
            <p:nvPr/>
          </p:nvSpPr>
          <p:spPr bwMode="auto">
            <a:xfrm flipH="1">
              <a:off x="2282" y="2247"/>
              <a:ext cx="358" cy="0"/>
            </a:xfrm>
            <a:prstGeom prst="line">
              <a:avLst/>
            </a:prstGeom>
            <a:noFill/>
            <a:ln w="9525">
              <a:solidFill>
                <a:srgbClr val="FFFF00"/>
              </a:solidFill>
              <a:round/>
              <a:headEnd/>
              <a:tailEnd type="triangle" w="med" len="med"/>
            </a:ln>
            <a:effectLst/>
          </p:spPr>
          <p:txBody>
            <a:bodyPr wrap="none" anchor="ctr">
              <a:spAutoFit/>
            </a:bodyPr>
            <a:lstStyle/>
            <a:p>
              <a:endParaRPr lang="en-US"/>
            </a:p>
          </p:txBody>
        </p:sp>
      </p:grpSp>
      <p:grpSp>
        <p:nvGrpSpPr>
          <p:cNvPr id="49" name="Group 13"/>
          <p:cNvGrpSpPr>
            <a:grpSpLocks/>
          </p:cNvGrpSpPr>
          <p:nvPr/>
        </p:nvGrpSpPr>
        <p:grpSpPr bwMode="auto">
          <a:xfrm>
            <a:off x="1152525" y="1606550"/>
            <a:ext cx="1897063" cy="1368425"/>
            <a:chOff x="726" y="1012"/>
            <a:chExt cx="1195" cy="862"/>
          </a:xfrm>
        </p:grpSpPr>
        <p:sp>
          <p:nvSpPr>
            <p:cNvPr id="50" name="Text Box 14"/>
            <p:cNvSpPr txBox="1">
              <a:spLocks noChangeArrowheads="1"/>
            </p:cNvSpPr>
            <p:nvPr/>
          </p:nvSpPr>
          <p:spPr bwMode="auto">
            <a:xfrm>
              <a:off x="726" y="1012"/>
              <a:ext cx="981" cy="231"/>
            </a:xfrm>
            <a:prstGeom prst="rect">
              <a:avLst/>
            </a:prstGeom>
            <a:noFill/>
            <a:ln w="9525">
              <a:noFill/>
              <a:miter lim="800000"/>
              <a:headEnd/>
              <a:tailEnd/>
            </a:ln>
            <a:effectLst/>
          </p:spPr>
          <p:txBody>
            <a:bodyPr>
              <a:spAutoFit/>
            </a:bodyPr>
            <a:lstStyle/>
            <a:p>
              <a:pPr algn="ctr" eaLnBrk="0" hangingPunct="0">
                <a:spcBef>
                  <a:spcPct val="50000"/>
                </a:spcBef>
              </a:pPr>
              <a:r>
                <a:rPr lang="en-US">
                  <a:solidFill>
                    <a:srgbClr val="FFFF00"/>
                  </a:solidFill>
                </a:rPr>
                <a:t>Alexandria</a:t>
              </a:r>
            </a:p>
          </p:txBody>
        </p:sp>
        <p:sp>
          <p:nvSpPr>
            <p:cNvPr id="51" name="Line 15"/>
            <p:cNvSpPr>
              <a:spLocks noChangeShapeType="1"/>
            </p:cNvSpPr>
            <p:nvPr/>
          </p:nvSpPr>
          <p:spPr bwMode="auto">
            <a:xfrm>
              <a:off x="1531" y="1243"/>
              <a:ext cx="390" cy="631"/>
            </a:xfrm>
            <a:prstGeom prst="line">
              <a:avLst/>
            </a:prstGeom>
            <a:noFill/>
            <a:ln w="9525">
              <a:solidFill>
                <a:srgbClr val="FFFF00"/>
              </a:solidFill>
              <a:round/>
              <a:headEnd/>
              <a:tailEnd type="triangle" w="med" len="med"/>
            </a:ln>
            <a:effectLst/>
          </p:spPr>
          <p:txBody>
            <a:bodyPr anchor="ctr">
              <a:spAutoFit/>
            </a:bodyPr>
            <a:lstStyle/>
            <a:p>
              <a:endParaRPr lang="en-US"/>
            </a:p>
          </p:txBody>
        </p:sp>
      </p:grpSp>
      <p:grpSp>
        <p:nvGrpSpPr>
          <p:cNvPr id="52" name="Group 16"/>
          <p:cNvGrpSpPr>
            <a:grpSpLocks/>
          </p:cNvGrpSpPr>
          <p:nvPr/>
        </p:nvGrpSpPr>
        <p:grpSpPr bwMode="auto">
          <a:xfrm>
            <a:off x="3351213" y="2630488"/>
            <a:ext cx="1041400" cy="536575"/>
            <a:chOff x="2111" y="1657"/>
            <a:chExt cx="656" cy="338"/>
          </a:xfrm>
        </p:grpSpPr>
        <p:sp>
          <p:nvSpPr>
            <p:cNvPr id="53" name="Line 17"/>
            <p:cNvSpPr>
              <a:spLocks noChangeShapeType="1"/>
            </p:cNvSpPr>
            <p:nvPr/>
          </p:nvSpPr>
          <p:spPr bwMode="auto">
            <a:xfrm>
              <a:off x="2159" y="1757"/>
              <a:ext cx="280" cy="238"/>
            </a:xfrm>
            <a:prstGeom prst="line">
              <a:avLst/>
            </a:prstGeom>
            <a:noFill/>
            <a:ln w="9525">
              <a:solidFill>
                <a:srgbClr val="FFFF00"/>
              </a:solidFill>
              <a:round/>
              <a:headEnd type="arrow" w="med" len="med"/>
              <a:tailEnd type="arrow" w="med" len="med"/>
            </a:ln>
            <a:effectLst/>
          </p:spPr>
          <p:txBody>
            <a:bodyPr anchor="ctr">
              <a:spAutoFit/>
            </a:bodyPr>
            <a:lstStyle/>
            <a:p>
              <a:endParaRPr lang="en-US"/>
            </a:p>
          </p:txBody>
        </p:sp>
        <p:sp>
          <p:nvSpPr>
            <p:cNvPr id="54" name="Text Box 18"/>
            <p:cNvSpPr txBox="1">
              <a:spLocks noChangeArrowheads="1"/>
            </p:cNvSpPr>
            <p:nvPr/>
          </p:nvSpPr>
          <p:spPr bwMode="auto">
            <a:xfrm rot="2472430">
              <a:off x="2111" y="1657"/>
              <a:ext cx="656" cy="173"/>
            </a:xfrm>
            <a:prstGeom prst="rect">
              <a:avLst/>
            </a:prstGeom>
            <a:noFill/>
            <a:ln w="9525">
              <a:noFill/>
              <a:miter lim="800000"/>
              <a:headEnd/>
              <a:tailEnd/>
            </a:ln>
            <a:effectLst/>
          </p:spPr>
          <p:txBody>
            <a:bodyPr>
              <a:spAutoFit/>
            </a:bodyPr>
            <a:lstStyle/>
            <a:p>
              <a:pPr algn="ctr" eaLnBrk="0" hangingPunct="0">
                <a:spcBef>
                  <a:spcPct val="50000"/>
                </a:spcBef>
              </a:pPr>
              <a:r>
                <a:rPr lang="en-US" sz="1200" b="1">
                  <a:solidFill>
                    <a:srgbClr val="FFFF00"/>
                  </a:solidFill>
                </a:rPr>
                <a:t>500mi</a:t>
              </a:r>
            </a:p>
          </p:txBody>
        </p:sp>
      </p:grpSp>
      <p:grpSp>
        <p:nvGrpSpPr>
          <p:cNvPr id="55" name="Group 19"/>
          <p:cNvGrpSpPr>
            <a:grpSpLocks/>
          </p:cNvGrpSpPr>
          <p:nvPr/>
        </p:nvGrpSpPr>
        <p:grpSpPr bwMode="auto">
          <a:xfrm>
            <a:off x="0" y="242888"/>
            <a:ext cx="6400800" cy="6615112"/>
            <a:chOff x="0" y="153"/>
            <a:chExt cx="4032" cy="4167"/>
          </a:xfrm>
        </p:grpSpPr>
        <p:sp>
          <p:nvSpPr>
            <p:cNvPr id="56" name="Line 20"/>
            <p:cNvSpPr>
              <a:spLocks noChangeShapeType="1"/>
            </p:cNvSpPr>
            <p:nvPr/>
          </p:nvSpPr>
          <p:spPr bwMode="auto">
            <a:xfrm flipV="1">
              <a:off x="0" y="540"/>
              <a:ext cx="4032" cy="3780"/>
            </a:xfrm>
            <a:prstGeom prst="line">
              <a:avLst/>
            </a:prstGeom>
            <a:noFill/>
            <a:ln w="19050">
              <a:solidFill>
                <a:srgbClr val="FFFF00"/>
              </a:solidFill>
              <a:round/>
              <a:headEnd/>
              <a:tailEnd/>
            </a:ln>
            <a:effectLst/>
          </p:spPr>
          <p:txBody>
            <a:bodyPr anchor="ctr">
              <a:spAutoFit/>
            </a:bodyPr>
            <a:lstStyle/>
            <a:p>
              <a:endParaRPr lang="en-US"/>
            </a:p>
          </p:txBody>
        </p:sp>
        <p:sp>
          <p:nvSpPr>
            <p:cNvPr id="57" name="Line 21"/>
            <p:cNvSpPr>
              <a:spLocks noChangeShapeType="1"/>
            </p:cNvSpPr>
            <p:nvPr/>
          </p:nvSpPr>
          <p:spPr bwMode="auto">
            <a:xfrm flipV="1">
              <a:off x="0" y="153"/>
              <a:ext cx="3427" cy="4167"/>
            </a:xfrm>
            <a:prstGeom prst="line">
              <a:avLst/>
            </a:prstGeom>
            <a:noFill/>
            <a:ln w="19050">
              <a:solidFill>
                <a:srgbClr val="FFFF00"/>
              </a:solidFill>
              <a:round/>
              <a:headEnd/>
              <a:tailEnd/>
            </a:ln>
            <a:effectLst/>
          </p:spPr>
          <p:txBody>
            <a:bodyPr anchor="ctr">
              <a:spAutoFit/>
            </a:bodyPr>
            <a:lstStyle/>
            <a:p>
              <a:endParaRPr lang="en-US"/>
            </a:p>
          </p:txBody>
        </p:sp>
      </p:grpSp>
      <p:sp>
        <p:nvSpPr>
          <p:cNvPr id="58" name="Line 22"/>
          <p:cNvSpPr>
            <a:spLocks noChangeShapeType="1"/>
          </p:cNvSpPr>
          <p:nvPr/>
        </p:nvSpPr>
        <p:spPr bwMode="auto">
          <a:xfrm flipH="1">
            <a:off x="3476625" y="822325"/>
            <a:ext cx="2951163" cy="2754313"/>
          </a:xfrm>
          <a:prstGeom prst="line">
            <a:avLst/>
          </a:prstGeom>
          <a:noFill/>
          <a:ln w="19050">
            <a:solidFill>
              <a:srgbClr val="FF0000"/>
            </a:solidFill>
            <a:round/>
            <a:headEnd/>
            <a:tailEnd/>
          </a:ln>
          <a:effectLst/>
        </p:spPr>
        <p:txBody>
          <a:bodyPr wrap="none" anchor="ctr">
            <a:spAutoFit/>
          </a:bodyPr>
          <a:lstStyle/>
          <a:p>
            <a:endParaRPr lang="en-US"/>
          </a:p>
        </p:txBody>
      </p:sp>
      <p:sp>
        <p:nvSpPr>
          <p:cNvPr id="59" name="Line 23"/>
          <p:cNvSpPr>
            <a:spLocks noChangeShapeType="1"/>
          </p:cNvSpPr>
          <p:nvPr/>
        </p:nvSpPr>
        <p:spPr bwMode="auto">
          <a:xfrm flipH="1">
            <a:off x="3049588" y="412750"/>
            <a:ext cx="2951162" cy="2754313"/>
          </a:xfrm>
          <a:prstGeom prst="line">
            <a:avLst/>
          </a:prstGeom>
          <a:noFill/>
          <a:ln w="19050">
            <a:solidFill>
              <a:srgbClr val="FF0000"/>
            </a:solidFill>
            <a:round/>
            <a:headEnd/>
            <a:tailEnd/>
          </a:ln>
          <a:effectLst/>
        </p:spPr>
        <p:txBody>
          <a:bodyPr wrap="none" anchor="ctr">
            <a:spAutoFit/>
          </a:bodyPr>
          <a:lstStyle/>
          <a:p>
            <a:endParaRPr lang="en-US"/>
          </a:p>
        </p:txBody>
      </p:sp>
      <p:sp>
        <p:nvSpPr>
          <p:cNvPr id="60" name="Text Box 24"/>
          <p:cNvSpPr txBox="1">
            <a:spLocks noChangeArrowheads="1"/>
          </p:cNvSpPr>
          <p:nvPr/>
        </p:nvSpPr>
        <p:spPr bwMode="auto">
          <a:xfrm>
            <a:off x="2667000" y="434975"/>
            <a:ext cx="1368425" cy="1262063"/>
          </a:xfrm>
          <a:prstGeom prst="rect">
            <a:avLst/>
          </a:prstGeom>
          <a:noFill/>
          <a:ln w="9525">
            <a:noFill/>
            <a:miter lim="800000"/>
            <a:headEnd/>
            <a:tailEnd/>
          </a:ln>
          <a:effectLst/>
        </p:spPr>
        <p:txBody>
          <a:bodyPr>
            <a:spAutoFit/>
          </a:bodyPr>
          <a:lstStyle/>
          <a:p>
            <a:pPr marL="457200" indent="-457200" algn="ctr" eaLnBrk="0" hangingPunct="0">
              <a:spcBef>
                <a:spcPct val="50000"/>
              </a:spcBef>
            </a:pPr>
            <a:r>
              <a:rPr lang="en-US" sz="1400" b="1">
                <a:solidFill>
                  <a:srgbClr val="FFFF00"/>
                </a:solidFill>
              </a:rPr>
              <a:t>7 </a:t>
            </a:r>
            <a:r>
              <a:rPr lang="en-US" sz="1400" b="1">
                <a:solidFill>
                  <a:srgbClr val="FFFF00"/>
                </a:solidFill>
                <a:cs typeface="Arial" charset="0"/>
              </a:rPr>
              <a:t>º</a:t>
            </a:r>
            <a:r>
              <a:rPr lang="en-US" sz="1400" b="1">
                <a:solidFill>
                  <a:srgbClr val="FFFF00"/>
                </a:solidFill>
              </a:rPr>
              <a:t> 12’</a:t>
            </a:r>
          </a:p>
          <a:p>
            <a:pPr marL="457200" indent="-457200" algn="ctr" eaLnBrk="0" hangingPunct="0">
              <a:spcBef>
                <a:spcPct val="50000"/>
              </a:spcBef>
            </a:pPr>
            <a:r>
              <a:rPr lang="en-US" sz="1400" b="1">
                <a:solidFill>
                  <a:srgbClr val="FFFF00"/>
                </a:solidFill>
              </a:rPr>
              <a:t>or</a:t>
            </a:r>
          </a:p>
          <a:p>
            <a:pPr marL="457200" indent="-457200" algn="ctr" eaLnBrk="0" hangingPunct="0">
              <a:spcBef>
                <a:spcPct val="50000"/>
              </a:spcBef>
            </a:pPr>
            <a:r>
              <a:rPr lang="en-US" sz="1400" b="1">
                <a:solidFill>
                  <a:srgbClr val="FFFF00"/>
                </a:solidFill>
              </a:rPr>
              <a:t>1/50</a:t>
            </a:r>
            <a:r>
              <a:rPr lang="en-US" sz="1400" b="1" baseline="30000">
                <a:solidFill>
                  <a:srgbClr val="FFFF00"/>
                </a:solidFill>
              </a:rPr>
              <a:t>th</a:t>
            </a:r>
            <a:r>
              <a:rPr lang="en-US" sz="1400" b="1">
                <a:solidFill>
                  <a:srgbClr val="FFFF00"/>
                </a:solidFill>
              </a:rPr>
              <a:t> </a:t>
            </a:r>
          </a:p>
          <a:p>
            <a:pPr marL="457200" indent="-457200" algn="ctr" eaLnBrk="0" hangingPunct="0">
              <a:spcBef>
                <a:spcPct val="50000"/>
              </a:spcBef>
            </a:pPr>
            <a:r>
              <a:rPr lang="en-US" sz="1400" b="1">
                <a:solidFill>
                  <a:srgbClr val="FFFF00"/>
                </a:solidFill>
              </a:rPr>
              <a:t>of a circle</a:t>
            </a:r>
          </a:p>
        </p:txBody>
      </p:sp>
      <p:pic>
        <p:nvPicPr>
          <p:cNvPr id="61" name="Picture 2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2752481">
            <a:off x="3096419" y="3274219"/>
            <a:ext cx="660400" cy="585788"/>
          </a:xfrm>
          <a:prstGeom prst="rect">
            <a:avLst/>
          </a:prstGeom>
          <a:noFill/>
          <a:ln w="9525">
            <a:noFill/>
            <a:miter lim="800000"/>
            <a:headEnd/>
            <a:tailEnd/>
          </a:ln>
          <a:effectLst/>
        </p:spPr>
      </p:pic>
      <p:sp>
        <p:nvSpPr>
          <p:cNvPr id="62" name="Text Box 26"/>
          <p:cNvSpPr txBox="1">
            <a:spLocks noChangeArrowheads="1"/>
          </p:cNvSpPr>
          <p:nvPr/>
        </p:nvSpPr>
        <p:spPr bwMode="auto">
          <a:xfrm>
            <a:off x="5132388" y="3248025"/>
            <a:ext cx="4011612" cy="1739900"/>
          </a:xfrm>
          <a:prstGeom prst="rect">
            <a:avLst/>
          </a:prstGeom>
          <a:noFill/>
          <a:ln w="9525">
            <a:noFill/>
            <a:miter lim="800000"/>
            <a:headEnd/>
            <a:tailEnd/>
          </a:ln>
          <a:effectLst/>
        </p:spPr>
        <p:txBody>
          <a:bodyPr>
            <a:spAutoFit/>
          </a:bodyPr>
          <a:lstStyle/>
          <a:p>
            <a:pPr algn="ctr" eaLnBrk="0" hangingPunct="0">
              <a:spcBef>
                <a:spcPct val="50000"/>
              </a:spcBef>
            </a:pPr>
            <a:r>
              <a:rPr lang="en-US" b="1">
                <a:solidFill>
                  <a:srgbClr val="FFFF00"/>
                </a:solidFill>
              </a:rPr>
              <a:t>Eratosthenes had observed that on the day of the summer solstice, the midday sun shone to the bottom of a well in the Ancient Egyptian city of Swenet (known in Greek as Syene).</a:t>
            </a:r>
            <a:r>
              <a:rPr lang="en-US">
                <a:solidFill>
                  <a:srgbClr val="FFFF00"/>
                </a:solidFill>
              </a:rPr>
              <a:t> </a:t>
            </a:r>
          </a:p>
        </p:txBody>
      </p:sp>
      <p:sp>
        <p:nvSpPr>
          <p:cNvPr id="63" name="Text Box 27"/>
          <p:cNvSpPr txBox="1">
            <a:spLocks noChangeArrowheads="1"/>
          </p:cNvSpPr>
          <p:nvPr/>
        </p:nvSpPr>
        <p:spPr bwMode="auto">
          <a:xfrm>
            <a:off x="1412875" y="68263"/>
            <a:ext cx="3433763" cy="366712"/>
          </a:xfrm>
          <a:prstGeom prst="rect">
            <a:avLst/>
          </a:prstGeom>
          <a:noFill/>
          <a:ln w="9525">
            <a:noFill/>
            <a:miter lim="800000"/>
            <a:headEnd/>
            <a:tailEnd/>
          </a:ln>
          <a:effectLst/>
        </p:spPr>
        <p:txBody>
          <a:bodyPr>
            <a:spAutoFit/>
          </a:bodyPr>
          <a:lstStyle/>
          <a:p>
            <a:pPr algn="ctr" eaLnBrk="0" hangingPunct="0">
              <a:spcBef>
                <a:spcPct val="50000"/>
              </a:spcBef>
            </a:pPr>
            <a:r>
              <a:rPr lang="en-US" b="1">
                <a:solidFill>
                  <a:srgbClr val="FFFF00"/>
                </a:solidFill>
              </a:rPr>
              <a:t>Sun not directly overhead</a:t>
            </a:r>
          </a:p>
        </p:txBody>
      </p:sp>
      <p:sp>
        <p:nvSpPr>
          <p:cNvPr id="64" name="Text Box 28"/>
          <p:cNvSpPr txBox="1">
            <a:spLocks noChangeArrowheads="1"/>
          </p:cNvSpPr>
          <p:nvPr/>
        </p:nvSpPr>
        <p:spPr bwMode="auto">
          <a:xfrm>
            <a:off x="5413375" y="4460875"/>
            <a:ext cx="3433763" cy="1465263"/>
          </a:xfrm>
          <a:prstGeom prst="rect">
            <a:avLst/>
          </a:prstGeom>
          <a:noFill/>
          <a:ln w="9525">
            <a:noFill/>
            <a:miter lim="800000"/>
            <a:headEnd/>
            <a:tailEnd/>
          </a:ln>
          <a:effectLst/>
        </p:spPr>
        <p:txBody>
          <a:bodyPr>
            <a:spAutoFit/>
          </a:bodyPr>
          <a:lstStyle/>
          <a:p>
            <a:pPr algn="ctr" eaLnBrk="0" hangingPunct="0">
              <a:spcBef>
                <a:spcPct val="50000"/>
              </a:spcBef>
            </a:pPr>
            <a:r>
              <a:rPr lang="en-US" b="1">
                <a:solidFill>
                  <a:srgbClr val="FFFF00"/>
                </a:solidFill>
              </a:rPr>
              <a:t>To these observations, Eratosthenes concluded that the circumference of the earth was 50 x 500 miles, or 25000 miles.</a:t>
            </a:r>
            <a:r>
              <a:rPr lang="en-US">
                <a:solidFill>
                  <a:srgbClr val="FFFF00"/>
                </a:solidFill>
              </a:rPr>
              <a:t> </a:t>
            </a:r>
          </a:p>
        </p:txBody>
      </p:sp>
      <p:sp>
        <p:nvSpPr>
          <p:cNvPr id="65" name="Text Box 29"/>
          <p:cNvSpPr txBox="1">
            <a:spLocks noChangeArrowheads="1"/>
          </p:cNvSpPr>
          <p:nvPr/>
        </p:nvSpPr>
        <p:spPr bwMode="auto">
          <a:xfrm>
            <a:off x="5187950" y="3468688"/>
            <a:ext cx="3956050" cy="3389312"/>
          </a:xfrm>
          <a:prstGeom prst="rect">
            <a:avLst/>
          </a:prstGeom>
          <a:noFill/>
          <a:ln w="9525">
            <a:noFill/>
            <a:miter lim="800000"/>
            <a:headEnd/>
            <a:tailEnd/>
          </a:ln>
          <a:effectLst/>
        </p:spPr>
        <p:txBody>
          <a:bodyPr>
            <a:spAutoFit/>
          </a:bodyPr>
          <a:lstStyle/>
          <a:p>
            <a:pPr algn="ctr" eaLnBrk="0" hangingPunct="0">
              <a:spcBef>
                <a:spcPct val="50000"/>
              </a:spcBef>
            </a:pPr>
            <a:r>
              <a:rPr lang="en-US" b="1" dirty="0">
                <a:solidFill>
                  <a:srgbClr val="FFFF00"/>
                </a:solidFill>
              </a:rPr>
              <a:t>The accepted value along the equator is 24,902 miles, but, if you measure the earth through the poles the value is 24,860 miles</a:t>
            </a:r>
          </a:p>
          <a:p>
            <a:pPr algn="ctr" eaLnBrk="0" hangingPunct="0">
              <a:spcBef>
                <a:spcPct val="50000"/>
              </a:spcBef>
            </a:pPr>
            <a:r>
              <a:rPr lang="en-US" b="1" dirty="0">
                <a:solidFill>
                  <a:srgbClr val="FFFF00"/>
                </a:solidFill>
              </a:rPr>
              <a:t>He was within 1% of today’s accepted value</a:t>
            </a:r>
          </a:p>
          <a:p>
            <a:pPr algn="ctr" eaLnBrk="0" hangingPunct="0">
              <a:spcBef>
                <a:spcPct val="50000"/>
              </a:spcBef>
            </a:pPr>
            <a:r>
              <a:rPr lang="en-US" b="1" dirty="0">
                <a:solidFill>
                  <a:srgbClr val="FFFF00"/>
                </a:solidFill>
              </a:rPr>
              <a:t>Eratosthenes' conclusions were highly regarded at the time, and his estimate of the Earth’s size was accepted for hundreds of years afterwards.</a:t>
            </a:r>
            <a:endParaRPr lang="en-US" dirty="0">
              <a:solidFill>
                <a:srgbClr val="FFFF00"/>
              </a:solidFill>
            </a:endParaRPr>
          </a:p>
        </p:txBody>
      </p:sp>
      <p:sp>
        <p:nvSpPr>
          <p:cNvPr id="66" name="Text Box 30"/>
          <p:cNvSpPr txBox="1">
            <a:spLocks noChangeArrowheads="1"/>
          </p:cNvSpPr>
          <p:nvPr/>
        </p:nvSpPr>
        <p:spPr bwMode="auto">
          <a:xfrm>
            <a:off x="5187950" y="5086350"/>
            <a:ext cx="3956050" cy="1465263"/>
          </a:xfrm>
          <a:prstGeom prst="rect">
            <a:avLst/>
          </a:prstGeom>
          <a:noFill/>
          <a:ln w="9525">
            <a:noFill/>
            <a:miter lim="800000"/>
            <a:headEnd/>
            <a:tailEnd/>
          </a:ln>
          <a:effectLst/>
        </p:spPr>
        <p:txBody>
          <a:bodyPr>
            <a:spAutoFit/>
          </a:bodyPr>
          <a:lstStyle/>
          <a:p>
            <a:pPr algn="ctr" eaLnBrk="0" hangingPunct="0">
              <a:spcBef>
                <a:spcPct val="50000"/>
              </a:spcBef>
            </a:pPr>
            <a:r>
              <a:rPr lang="en-US" b="1" dirty="0">
                <a:solidFill>
                  <a:srgbClr val="FFFF00"/>
                </a:solidFill>
              </a:rPr>
              <a:t>He knew that at the same time, the sun was not directly overhead at Alexandria; instead, it cast a shadow with the vertical equal to 1/50th of a circle (7° 12').</a:t>
            </a:r>
            <a:r>
              <a:rPr lang="en-US" dirty="0">
                <a:solidFill>
                  <a:srgbClr val="FFFF00"/>
                </a:solidFill>
              </a:rPr>
              <a:t> </a:t>
            </a:r>
          </a:p>
        </p:txBody>
      </p:sp>
      <p:sp>
        <p:nvSpPr>
          <p:cNvPr id="67" name="Text Box 31"/>
          <p:cNvSpPr txBox="1">
            <a:spLocks noChangeArrowheads="1"/>
          </p:cNvSpPr>
          <p:nvPr/>
        </p:nvSpPr>
        <p:spPr bwMode="auto">
          <a:xfrm>
            <a:off x="5187950" y="3319463"/>
            <a:ext cx="3956050" cy="1054100"/>
          </a:xfrm>
          <a:prstGeom prst="rect">
            <a:avLst/>
          </a:prstGeom>
          <a:noFill/>
          <a:ln w="9525">
            <a:noFill/>
            <a:miter lim="800000"/>
            <a:headEnd/>
            <a:tailEnd/>
          </a:ln>
          <a:effectLst/>
        </p:spPr>
        <p:txBody>
          <a:bodyPr>
            <a:spAutoFit/>
          </a:bodyPr>
          <a:lstStyle/>
          <a:p>
            <a:pPr algn="ctr" eaLnBrk="0" hangingPunct="0">
              <a:spcBef>
                <a:spcPct val="50000"/>
              </a:spcBef>
            </a:pPr>
            <a:r>
              <a:rPr lang="en-US" b="1">
                <a:solidFill>
                  <a:srgbClr val="FFFF00"/>
                </a:solidFill>
              </a:rPr>
              <a:t>He also knew that Alexandria and Syene were 500 miles apart</a:t>
            </a:r>
          </a:p>
          <a:p>
            <a:pPr algn="ctr" eaLnBrk="0" hangingPunct="0">
              <a:spcBef>
                <a:spcPct val="50000"/>
              </a:spcBef>
            </a:pPr>
            <a:endParaRPr lang="en-US">
              <a:solidFill>
                <a:srgbClr val="FFFF00"/>
              </a:solidFill>
            </a:endParaRPr>
          </a:p>
        </p:txBody>
      </p:sp>
      <p:pic>
        <p:nvPicPr>
          <p:cNvPr id="68" name="Picture 33"/>
          <p:cNvPicPr>
            <a:picLocks noChangeAspect="1" noChangeArrowheads="1"/>
          </p:cNvPicPr>
          <p:nvPr/>
        </p:nvPicPr>
        <p:blipFill>
          <a:blip r:embed="rId8" cstate="print">
            <a:clrChange>
              <a:clrFrom>
                <a:srgbClr val="FBFBFB"/>
              </a:clrFrom>
              <a:clrTo>
                <a:srgbClr val="FBFBFB">
                  <a:alpha val="0"/>
                </a:srgbClr>
              </a:clrTo>
            </a:clrChange>
          </a:blip>
          <a:srcRect/>
          <a:stretch>
            <a:fillRect/>
          </a:stretch>
        </p:blipFill>
        <p:spPr bwMode="auto">
          <a:xfrm>
            <a:off x="0" y="6678613"/>
            <a:ext cx="307975" cy="179387"/>
          </a:xfrm>
          <a:prstGeom prst="rect">
            <a:avLst/>
          </a:prstGeom>
          <a:noFill/>
          <a:ln w="9525">
            <a:noFill/>
            <a:miter lim="800000"/>
            <a:headEnd/>
            <a:tailEnd/>
          </a:ln>
          <a:effectLst/>
        </p:spPr>
      </p:pic>
      <p:pic>
        <p:nvPicPr>
          <p:cNvPr id="69" name="Picture 37"/>
          <p:cNvPicPr>
            <a:picLocks noChangeAspect="1" noChangeArrowheads="1"/>
          </p:cNvPicPr>
          <p:nvPr/>
        </p:nvPicPr>
        <p:blipFill>
          <a:blip r:embed="rId9" cstate="print">
            <a:clrChange>
              <a:clrFrom>
                <a:srgbClr val="9966FF"/>
              </a:clrFrom>
              <a:clrTo>
                <a:srgbClr val="9966FF">
                  <a:alpha val="0"/>
                </a:srgbClr>
              </a:clrTo>
            </a:clrChange>
          </a:blip>
          <a:srcRect/>
          <a:stretch>
            <a:fillRect/>
          </a:stretch>
        </p:blipFill>
        <p:spPr bwMode="auto">
          <a:xfrm>
            <a:off x="4865688" y="1939925"/>
            <a:ext cx="3276600" cy="2895600"/>
          </a:xfrm>
          <a:prstGeom prst="rect">
            <a:avLst/>
          </a:prstGeom>
          <a:noFill/>
        </p:spPr>
      </p:pic>
      <p:pic>
        <p:nvPicPr>
          <p:cNvPr id="70" name="Picture 41" descr="clinton1"/>
          <p:cNvPicPr>
            <a:picLocks noChangeAspect="1" noChangeArrowheads="1" noCrop="1"/>
          </p:cNvPicPr>
          <p:nvPr/>
        </p:nvPicPr>
        <p:blipFill>
          <a:blip r:embed="rId10" cstate="print"/>
          <a:srcRect/>
          <a:stretch>
            <a:fillRect/>
          </a:stretch>
        </p:blipFill>
        <p:spPr bwMode="auto">
          <a:xfrm rot="2508705">
            <a:off x="3225800" y="2638425"/>
            <a:ext cx="590550" cy="847725"/>
          </a:xfrm>
          <a:prstGeom prst="rect">
            <a:avLst/>
          </a:prstGeom>
          <a:noFill/>
        </p:spPr>
      </p:pic>
    </p:spTree>
    <p:extLst>
      <p:ext uri="{BB962C8B-B14F-4D97-AF65-F5344CB8AC3E}">
        <p14:creationId xmlns:p14="http://schemas.microsoft.com/office/powerpoint/2010/main" val="25958066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45"/>
                                        </p:tgtEl>
                                      </p:cBhvr>
                                    </p:animEffect>
                                    <p:set>
                                      <p:cBhvr>
                                        <p:cTn id="11" dur="1" fill="hold">
                                          <p:stCondLst>
                                            <p:cond delay="499"/>
                                          </p:stCondLst>
                                        </p:cTn>
                                        <p:tgtEl>
                                          <p:spTgt spid="45"/>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68"/>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41"/>
                                        </p:tgtEl>
                                      </p:cBhvr>
                                    </p:animEffect>
                                    <p:set>
                                      <p:cBhvr>
                                        <p:cTn id="16" dur="1" fill="hold">
                                          <p:stCondLst>
                                            <p:cond delay="499"/>
                                          </p:stCondLst>
                                        </p:cTn>
                                        <p:tgtEl>
                                          <p:spTgt spid="41"/>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fade">
                                      <p:cBhvr>
                                        <p:cTn id="20" dur="500"/>
                                        <p:tgtEl>
                                          <p:spTgt spid="69"/>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2000" fill="hold"/>
                                        <p:tgtEl>
                                          <p:spTgt spid="69"/>
                                        </p:tgtEl>
                                      </p:cBhvr>
                                      <p:by x="10000" y="10000"/>
                                    </p:animScale>
                                  </p:childTnLst>
                                </p:cTn>
                              </p:par>
                              <p:par>
                                <p:cTn id="25" presetID="0" presetClass="path" presetSubtype="0" accel="50000" decel="50000" fill="hold" nodeType="withEffect">
                                  <p:stCondLst>
                                    <p:cond delay="0"/>
                                  </p:stCondLst>
                                  <p:childTnLst>
                                    <p:animMotion origin="layout" path="M -4.72222E-6 -1.48148E-6 L -0.05277 -0.07407 L -0.12378 -0.10509 L -0.21041 -0.10509 L -0.28142 -0.07708 L -0.31562 -0.03264 L -0.34322 0.03565 " pathEditMode="relative" rAng="0" ptsTypes="AAAAAAA">
                                      <p:cBhvr>
                                        <p:cTn id="26" dur="2000" fill="hold"/>
                                        <p:tgtEl>
                                          <p:spTgt spid="69"/>
                                        </p:tgtEl>
                                        <p:attrNameLst>
                                          <p:attrName>ppt_x</p:attrName>
                                          <p:attrName>ppt_y</p:attrName>
                                        </p:attrNameLst>
                                      </p:cBhvr>
                                      <p:rCtr x="-17200" y="-3500"/>
                                    </p:animMotion>
                                  </p:childTnLst>
                                </p:cTn>
                              </p:par>
                            </p:childTnLst>
                          </p:cTn>
                        </p:par>
                        <p:par>
                          <p:cTn id="27" fill="hold">
                            <p:stCondLst>
                              <p:cond delay="2000"/>
                            </p:stCondLst>
                            <p:childTnLst>
                              <p:par>
                                <p:cTn id="28" presetID="1" presetClass="exit" presetSubtype="0" fill="hold" nodeType="afterEffect">
                                  <p:stCondLst>
                                    <p:cond delay="0"/>
                                  </p:stCondLst>
                                  <p:childTnLst>
                                    <p:set>
                                      <p:cBhvr>
                                        <p:cTn id="29" dur="1" fill="hold">
                                          <p:stCondLst>
                                            <p:cond delay="0"/>
                                          </p:stCondLst>
                                        </p:cTn>
                                        <p:tgtEl>
                                          <p:spTgt spid="69"/>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2000"/>
                                        <p:tgtEl>
                                          <p:spTgt spid="46"/>
                                        </p:tgtEl>
                                      </p:cBhvr>
                                    </p:animEffect>
                                  </p:childTnLst>
                                </p:cTn>
                              </p:par>
                              <p:par>
                                <p:cTn id="33" presetID="10" presetClass="entr" presetSubtype="0" fill="hold" nodeType="with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fade">
                                      <p:cBhvr>
                                        <p:cTn id="35" dur="2000"/>
                                        <p:tgtEl>
                                          <p:spTgt spid="61"/>
                                        </p:tgtEl>
                                      </p:cBhvr>
                                    </p:animEffect>
                                  </p:childTnLst>
                                </p:cTn>
                              </p:par>
                              <p:par>
                                <p:cTn id="36" presetID="10" presetClass="entr" presetSubtype="0" fill="hold" grpId="0" nodeType="withEffect">
                                  <p:stCondLst>
                                    <p:cond delay="1000"/>
                                  </p:stCondLst>
                                  <p:childTnLst>
                                    <p:set>
                                      <p:cBhvr>
                                        <p:cTn id="37" dur="1" fill="hold">
                                          <p:stCondLst>
                                            <p:cond delay="0"/>
                                          </p:stCondLst>
                                        </p:cTn>
                                        <p:tgtEl>
                                          <p:spTgt spid="62"/>
                                        </p:tgtEl>
                                        <p:attrNameLst>
                                          <p:attrName>style.visibility</p:attrName>
                                        </p:attrNameLst>
                                      </p:cBhvr>
                                      <p:to>
                                        <p:strVal val="visible"/>
                                      </p:to>
                                    </p:set>
                                    <p:animEffect transition="in" filter="fade">
                                      <p:cBhvr>
                                        <p:cTn id="38" dur="2000"/>
                                        <p:tgtEl>
                                          <p:spTgt spid="62"/>
                                        </p:tgtEl>
                                      </p:cBhvr>
                                    </p:animEffect>
                                  </p:childTnLst>
                                </p:cTn>
                              </p:par>
                              <p:par>
                                <p:cTn id="39" presetID="22" presetClass="entr" presetSubtype="1" fill="hold" grpId="0" nodeType="withEffect">
                                  <p:stCondLst>
                                    <p:cond delay="1000"/>
                                  </p:stCondLst>
                                  <p:childTnLst>
                                    <p:set>
                                      <p:cBhvr>
                                        <p:cTn id="40" dur="1" fill="hold">
                                          <p:stCondLst>
                                            <p:cond delay="0"/>
                                          </p:stCondLst>
                                        </p:cTn>
                                        <p:tgtEl>
                                          <p:spTgt spid="58"/>
                                        </p:tgtEl>
                                        <p:attrNameLst>
                                          <p:attrName>style.visibility</p:attrName>
                                        </p:attrNameLst>
                                      </p:cBhvr>
                                      <p:to>
                                        <p:strVal val="visible"/>
                                      </p:to>
                                    </p:set>
                                    <p:animEffect transition="in" filter="wipe(up)">
                                      <p:cBhvr>
                                        <p:cTn id="41" dur="500"/>
                                        <p:tgtEl>
                                          <p:spTgt spid="58"/>
                                        </p:tgtEl>
                                      </p:cBhvr>
                                    </p:animEffect>
                                  </p:childTnLst>
                                </p:cTn>
                              </p:par>
                            </p:childTnLst>
                          </p:cTn>
                        </p:par>
                        <p:par>
                          <p:cTn id="42" fill="hold">
                            <p:stCondLst>
                              <p:cond delay="5000"/>
                            </p:stCondLst>
                            <p:childTnLst>
                              <p:par>
                                <p:cTn id="43" presetID="1" presetClass="entr" presetSubtype="0" fill="hold" nodeType="afterEffect">
                                  <p:stCondLst>
                                    <p:cond delay="0"/>
                                  </p:stCondLst>
                                  <p:childTnLst>
                                    <p:set>
                                      <p:cBhvr>
                                        <p:cTn id="44" dur="1" fill="hold">
                                          <p:stCondLst>
                                            <p:cond delay="0"/>
                                          </p:stCondLst>
                                        </p:cTn>
                                        <p:tgtEl>
                                          <p:spTgt spid="6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1000"/>
                                        <p:tgtEl>
                                          <p:spTgt spid="49"/>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nodeType="clickEffect">
                                  <p:stCondLst>
                                    <p:cond delay="0"/>
                                  </p:stCondLst>
                                  <p:childTnLst>
                                    <p:set>
                                      <p:cBhvr>
                                        <p:cTn id="53" dur="1" fill="hold">
                                          <p:stCondLst>
                                            <p:cond delay="0"/>
                                          </p:stCondLst>
                                        </p:cTn>
                                        <p:tgtEl>
                                          <p:spTgt spid="68"/>
                                        </p:tgtEl>
                                        <p:attrNameLst>
                                          <p:attrName>style.visibility</p:attrName>
                                        </p:attrNameLst>
                                      </p:cBhvr>
                                      <p:to>
                                        <p:strVal val="hidden"/>
                                      </p:to>
                                    </p:set>
                                  </p:childTnLst>
                                </p:cTn>
                              </p:par>
                              <p:par>
                                <p:cTn id="54" presetID="10" presetClass="entr" presetSubtype="0" fill="hold" nodeType="with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fade">
                                      <p:cBhvr>
                                        <p:cTn id="56" dur="2000"/>
                                        <p:tgtEl>
                                          <p:spTgt spid="63"/>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ipe(up)">
                                      <p:cBhvr>
                                        <p:cTn id="59" dur="500"/>
                                        <p:tgtEl>
                                          <p:spTgt spid="59"/>
                                        </p:tgtEl>
                                      </p:cBhvr>
                                    </p:animEffect>
                                  </p:childTnLst>
                                </p:cTn>
                              </p:par>
                            </p:childTnLst>
                          </p:cTn>
                        </p:par>
                        <p:par>
                          <p:cTn id="60" fill="hold">
                            <p:stCondLst>
                              <p:cond delay="2000"/>
                            </p:stCondLst>
                            <p:childTnLst>
                              <p:par>
                                <p:cTn id="61" presetID="22" presetClass="entr" presetSubtype="4" fill="hold" nodeType="after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wipe(down)">
                                      <p:cBhvr>
                                        <p:cTn id="63" dur="500"/>
                                        <p:tgtEl>
                                          <p:spTgt spid="55"/>
                                        </p:tgtEl>
                                      </p:cBhvr>
                                    </p:animEffect>
                                  </p:childTnLst>
                                </p:cTn>
                              </p:par>
                              <p:par>
                                <p:cTn id="64" presetID="1" presetClass="entr" presetSubtype="0" fill="hold" nodeType="withEffect">
                                  <p:stCondLst>
                                    <p:cond delay="0"/>
                                  </p:stCondLst>
                                  <p:childTnLst>
                                    <p:set>
                                      <p:cBhvr>
                                        <p:cTn id="65" dur="1" fill="hold">
                                          <p:stCondLst>
                                            <p:cond delay="0"/>
                                          </p:stCondLst>
                                        </p:cTn>
                                        <p:tgtEl>
                                          <p:spTgt spid="42"/>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60"/>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66"/>
                                        </p:tgtEl>
                                        <p:attrNameLst>
                                          <p:attrName>style.visibility</p:attrName>
                                        </p:attrNameLst>
                                      </p:cBhvr>
                                      <p:to>
                                        <p:strVal val="visible"/>
                                      </p:to>
                                    </p:set>
                                  </p:childTnLst>
                                </p:cTn>
                              </p:par>
                            </p:childTnLst>
                          </p:cTn>
                        </p:par>
                        <p:par>
                          <p:cTn id="72" fill="hold">
                            <p:stCondLst>
                              <p:cond delay="0"/>
                            </p:stCondLst>
                            <p:childTnLst>
                              <p:par>
                                <p:cTn id="73" presetID="1" presetClass="entr" presetSubtype="0"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childTnLst>
                                </p:cTn>
                              </p:par>
                            </p:childTnLst>
                          </p:cTn>
                        </p:par>
                        <p:par>
                          <p:cTn id="75" fill="hold">
                            <p:stCondLst>
                              <p:cond delay="0"/>
                            </p:stCondLst>
                            <p:childTnLst>
                              <p:par>
                                <p:cTn id="76" presetID="1" presetClass="entr" presetSubtype="0" fill="hold" nodeType="afterEffect">
                                  <p:stCondLst>
                                    <p:cond delay="0"/>
                                  </p:stCondLst>
                                  <p:childTnLst>
                                    <p:set>
                                      <p:cBhvr>
                                        <p:cTn id="77" dur="1" fill="hold">
                                          <p:stCondLst>
                                            <p:cond delay="0"/>
                                          </p:stCondLst>
                                        </p:cTn>
                                        <p:tgtEl>
                                          <p:spTgt spid="52"/>
                                        </p:tgtEl>
                                        <p:attrNameLst>
                                          <p:attrName>style.visibility</p:attrName>
                                        </p:attrNameLst>
                                      </p:cBhvr>
                                      <p:to>
                                        <p:strVal val="visible"/>
                                      </p:to>
                                    </p:set>
                                  </p:childTnLst>
                                </p:cTn>
                              </p:par>
                              <p:par>
                                <p:cTn id="78" presetID="53" presetClass="entr" presetSubtype="0" fill="hold" nodeType="withEffect">
                                  <p:stCondLst>
                                    <p:cond delay="1000"/>
                                  </p:stCondLst>
                                  <p:childTnLst>
                                    <p:set>
                                      <p:cBhvr>
                                        <p:cTn id="79" dur="1" fill="hold">
                                          <p:stCondLst>
                                            <p:cond delay="0"/>
                                          </p:stCondLst>
                                        </p:cTn>
                                        <p:tgtEl>
                                          <p:spTgt spid="70"/>
                                        </p:tgtEl>
                                        <p:attrNameLst>
                                          <p:attrName>style.visibility</p:attrName>
                                        </p:attrNameLst>
                                      </p:cBhvr>
                                      <p:to>
                                        <p:strVal val="visible"/>
                                      </p:to>
                                    </p:set>
                                    <p:anim calcmode="lin" valueType="num">
                                      <p:cBhvr>
                                        <p:cTn id="80" dur="500" fill="hold"/>
                                        <p:tgtEl>
                                          <p:spTgt spid="70"/>
                                        </p:tgtEl>
                                        <p:attrNameLst>
                                          <p:attrName>ppt_w</p:attrName>
                                        </p:attrNameLst>
                                      </p:cBhvr>
                                      <p:tavLst>
                                        <p:tav tm="0">
                                          <p:val>
                                            <p:fltVal val="0"/>
                                          </p:val>
                                        </p:tav>
                                        <p:tav tm="100000">
                                          <p:val>
                                            <p:strVal val="#ppt_w"/>
                                          </p:val>
                                        </p:tav>
                                      </p:tavLst>
                                    </p:anim>
                                    <p:anim calcmode="lin" valueType="num">
                                      <p:cBhvr>
                                        <p:cTn id="81" dur="500" fill="hold"/>
                                        <p:tgtEl>
                                          <p:spTgt spid="70"/>
                                        </p:tgtEl>
                                        <p:attrNameLst>
                                          <p:attrName>ppt_h</p:attrName>
                                        </p:attrNameLst>
                                      </p:cBhvr>
                                      <p:tavLst>
                                        <p:tav tm="0">
                                          <p:val>
                                            <p:fltVal val="0"/>
                                          </p:val>
                                        </p:tav>
                                        <p:tav tm="100000">
                                          <p:val>
                                            <p:strVal val="#ppt_h"/>
                                          </p:val>
                                        </p:tav>
                                      </p:tavLst>
                                    </p:anim>
                                    <p:animEffect transition="in" filter="fade">
                                      <p:cBhvr>
                                        <p:cTn id="82" dur="500"/>
                                        <p:tgtEl>
                                          <p:spTgt spid="70"/>
                                        </p:tgtEl>
                                      </p:cBhvr>
                                    </p:animEffect>
                                  </p:childTnLst>
                                </p:cTn>
                              </p:par>
                              <p:par>
                                <p:cTn id="83" presetID="1" presetClass="exit" presetSubtype="0" fill="hold" nodeType="withEffect">
                                  <p:stCondLst>
                                    <p:cond delay="0"/>
                                  </p:stCondLst>
                                  <p:childTnLst>
                                    <p:set>
                                      <p:cBhvr>
                                        <p:cTn id="84" dur="1" fill="hold">
                                          <p:stCondLst>
                                            <p:cond delay="0"/>
                                          </p:stCondLst>
                                        </p:cTn>
                                        <p:tgtEl>
                                          <p:spTgt spid="68"/>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66"/>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62"/>
                                        </p:tgtEl>
                                        <p:attrNameLst>
                                          <p:attrName>style.visibility</p:attrName>
                                        </p:attrNameLst>
                                      </p:cBhvr>
                                      <p:to>
                                        <p:strVal val="hidden"/>
                                      </p:to>
                                    </p:set>
                                  </p:childTnLst>
                                </p:cTn>
                              </p:par>
                              <p:par>
                                <p:cTn id="89" presetID="1" presetClass="exit" presetSubtype="0" fill="hold" grpId="0" nodeType="withEffect">
                                  <p:stCondLst>
                                    <p:cond delay="0"/>
                                  </p:stCondLst>
                                  <p:childTnLst>
                                    <p:set>
                                      <p:cBhvr>
                                        <p:cTn id="90" dur="1" fill="hold">
                                          <p:stCondLst>
                                            <p:cond delay="0"/>
                                          </p:stCondLst>
                                        </p:cTn>
                                        <p:tgtEl>
                                          <p:spTgt spid="63"/>
                                        </p:tgtEl>
                                        <p:attrNameLst>
                                          <p:attrName>style.visibility</p:attrName>
                                        </p:attrNameLst>
                                      </p:cBhvr>
                                      <p:to>
                                        <p:strVal val="hidden"/>
                                      </p:to>
                                    </p:set>
                                  </p:childTnLst>
                                </p:cTn>
                              </p:par>
                            </p:childTnLst>
                          </p:cTn>
                        </p:par>
                        <p:par>
                          <p:cTn id="91" fill="hold">
                            <p:stCondLst>
                              <p:cond delay="1500"/>
                            </p:stCondLst>
                            <p:childTnLst>
                              <p:par>
                                <p:cTn id="92" presetID="1"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64"/>
                                        </p:tgtEl>
                                        <p:attrNameLst>
                                          <p:attrName>style.visibility</p:attrName>
                                        </p:attrNameLst>
                                      </p:cBhvr>
                                      <p:to>
                                        <p:strVal val="visible"/>
                                      </p:to>
                                    </p:set>
                                    <p:animEffect transition="in" filter="fade">
                                      <p:cBhvr>
                                        <p:cTn id="98" dur="2000"/>
                                        <p:tgtEl>
                                          <p:spTgt spid="64"/>
                                        </p:tgtEl>
                                      </p:cBhvr>
                                    </p:animEffec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68"/>
                                        </p:tgtEl>
                                        <p:attrNameLst>
                                          <p:attrName>style.visibility</p:attrName>
                                        </p:attrNameLst>
                                      </p:cBhvr>
                                      <p:to>
                                        <p:strVal val="visible"/>
                                      </p:to>
                                    </p:set>
                                  </p:childTnLst>
                                </p:cTn>
                              </p:par>
                            </p:childTnLst>
                          </p:cTn>
                        </p:par>
                        <p:par>
                          <p:cTn id="103" fill="hold">
                            <p:stCondLst>
                              <p:cond delay="0"/>
                            </p:stCondLst>
                            <p:childTnLst>
                              <p:par>
                                <p:cTn id="104" presetID="64" presetClass="path" presetSubtype="0" accel="50000" decel="50000" fill="hold" grpId="1" nodeType="afterEffect">
                                  <p:stCondLst>
                                    <p:cond delay="0"/>
                                  </p:stCondLst>
                                  <p:childTnLst>
                                    <p:animMotion origin="layout" path="M 2.5E-6 4.07407E-6 L -0.00122 -0.37037 " pathEditMode="relative" rAng="0" ptsTypes="AA">
                                      <p:cBhvr>
                                        <p:cTn id="105" dur="2000" fill="hold"/>
                                        <p:tgtEl>
                                          <p:spTgt spid="64"/>
                                        </p:tgtEl>
                                        <p:attrNameLst>
                                          <p:attrName>ppt_x</p:attrName>
                                          <p:attrName>ppt_y</p:attrName>
                                        </p:attrNameLst>
                                      </p:cBhvr>
                                      <p:rCtr x="-100" y="-18500"/>
                                    </p:animMotion>
                                  </p:childTnLst>
                                </p:cTn>
                              </p:par>
                            </p:childTnLst>
                          </p:cTn>
                        </p:par>
                        <p:par>
                          <p:cTn id="106" fill="hold">
                            <p:stCondLst>
                              <p:cond delay="2000"/>
                            </p:stCondLst>
                            <p:childTnLst>
                              <p:par>
                                <p:cTn id="107" presetID="1" presetClass="exit" presetSubtype="0" fill="hold" nodeType="afterEffect">
                                  <p:stCondLst>
                                    <p:cond delay="0"/>
                                  </p:stCondLst>
                                  <p:childTnLst>
                                    <p:set>
                                      <p:cBhvr>
                                        <p:cTn id="108" dur="1" fill="hold">
                                          <p:stCondLst>
                                            <p:cond delay="0"/>
                                          </p:stCondLst>
                                        </p:cTn>
                                        <p:tgtEl>
                                          <p:spTgt spid="70"/>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68"/>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67"/>
                                        </p:tgtEl>
                                        <p:attrNameLst>
                                          <p:attrName>style.visibility</p:attrName>
                                        </p:attrNameLst>
                                      </p:cBhvr>
                                      <p:to>
                                        <p:strVal val="hidden"/>
                                      </p:to>
                                    </p:set>
                                  </p:childTnLst>
                                </p:cTn>
                              </p:par>
                            </p:childTnLst>
                          </p:cTn>
                        </p:par>
                        <p:par>
                          <p:cTn id="113" fill="hold">
                            <p:stCondLst>
                              <p:cond delay="2000"/>
                            </p:stCondLst>
                            <p:childTnLst>
                              <p:par>
                                <p:cTn id="114" presetID="1" presetClass="entr" presetSubtype="0" fill="hold" nodeType="afterEffect">
                                  <p:stCondLst>
                                    <p:cond delay="0"/>
                                  </p:stCondLst>
                                  <p:childTnLst>
                                    <p:set>
                                      <p:cBhvr>
                                        <p:cTn id="115" dur="1" fill="hold">
                                          <p:stCondLst>
                                            <p:cond delay="0"/>
                                          </p:stCondLst>
                                        </p:cTn>
                                        <p:tgtEl>
                                          <p:spTgt spid="65"/>
                                        </p:tgtEl>
                                        <p:attrNameLst>
                                          <p:attrName>style.visibility</p:attrName>
                                        </p:attrNameLst>
                                      </p:cBhvr>
                                      <p:to>
                                        <p:strVal val="visible"/>
                                      </p:to>
                                    </p:set>
                                  </p:childTnLst>
                                </p:cTn>
                              </p:par>
                            </p:childTnLst>
                          </p:cTn>
                        </p:par>
                        <p:par>
                          <p:cTn id="116" fill="hold">
                            <p:stCondLst>
                              <p:cond delay="2000"/>
                            </p:stCondLst>
                            <p:childTnLst>
                              <p:par>
                                <p:cTn id="117" presetID="1" presetClass="entr" presetSubtype="0" fill="hold" nodeType="afterEffect">
                                  <p:stCondLst>
                                    <p:cond delay="0"/>
                                  </p:stCondLst>
                                  <p:childTnLst>
                                    <p:set>
                                      <p:cBhvr>
                                        <p:cTn id="118"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8" grpId="0" animBg="1"/>
      <p:bldP spid="59" grpId="0" animBg="1"/>
      <p:bldP spid="60" grpId="0"/>
      <p:bldP spid="62" grpId="0"/>
      <p:bldP spid="62" grpId="1"/>
      <p:bldP spid="63" grpId="0"/>
      <p:bldP spid="64" grpId="0"/>
      <p:bldP spid="64" grpId="1"/>
      <p:bldP spid="66" grpId="0"/>
      <p:bldP spid="66" grpId="1"/>
      <p:bldP spid="67" grpId="0"/>
    </p:bldLst>
  </p:timing>
</p:sld>
</file>

<file path=ppt/theme/theme1.xml><?xml version="1.0" encoding="utf-8"?>
<a:theme xmlns:a="http://schemas.openxmlformats.org/drawingml/2006/main" name="Title Master">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USACE PPT_Master_Slide_Template</Template>
  <TotalTime>30042</TotalTime>
  <Words>999</Words>
  <Application>Microsoft Office PowerPoint</Application>
  <PresentationFormat>Letter Paper (8.5x11 in)</PresentationFormat>
  <Paragraphs>28</Paragraphs>
  <Slides>2</Slides>
  <Notes>2</Notes>
  <HiddenSlides>0</HiddenSlides>
  <MMClips>0</MMClips>
  <ScaleCrop>false</ScaleCrop>
  <HeadingPairs>
    <vt:vector size="4" baseType="variant">
      <vt:variant>
        <vt:lpstr>Theme</vt:lpstr>
      </vt:variant>
      <vt:variant>
        <vt:i4>2</vt:i4>
      </vt:variant>
      <vt:variant>
        <vt:lpstr>Slide Titles</vt:lpstr>
      </vt:variant>
      <vt:variant>
        <vt:i4>2</vt:i4>
      </vt:variant>
    </vt:vector>
  </HeadingPairs>
  <TitlesOfParts>
    <vt:vector size="4" baseType="lpstr">
      <vt:lpstr>Title Master</vt:lpstr>
      <vt:lpstr>Slide Master</vt:lpstr>
      <vt:lpstr>PowerPoint Presentation</vt:lpstr>
      <vt:lpstr>PowerPoint Presentation</vt:lpstr>
    </vt:vector>
  </TitlesOfParts>
  <Company>Dell Computer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SPATIAL REFERENCE SYSTEM</dc:title>
  <dc:creator>DAVE DOYLE</dc:creator>
  <cp:lastModifiedBy>Mark W. Huber</cp:lastModifiedBy>
  <cp:revision>885</cp:revision>
  <cp:lastPrinted>2001-05-17T15:48:32Z</cp:lastPrinted>
  <dcterms:created xsi:type="dcterms:W3CDTF">1997-11-10T21:52:36Z</dcterms:created>
  <dcterms:modified xsi:type="dcterms:W3CDTF">2024-04-25T03:10:27Z</dcterms:modified>
</cp:coreProperties>
</file>